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</p:sldMasterIdLst>
  <p:notesMasterIdLst>
    <p:notesMasterId r:id="rId49"/>
  </p:notesMasterIdLst>
  <p:handoutMasterIdLst>
    <p:handoutMasterId r:id="rId50"/>
  </p:handoutMasterIdLst>
  <p:sldIdLst>
    <p:sldId id="752" r:id="rId2"/>
    <p:sldId id="832" r:id="rId3"/>
    <p:sldId id="848" r:id="rId4"/>
    <p:sldId id="777" r:id="rId5"/>
    <p:sldId id="849" r:id="rId6"/>
    <p:sldId id="760" r:id="rId7"/>
    <p:sldId id="725" r:id="rId8"/>
    <p:sldId id="803" r:id="rId9"/>
    <p:sldId id="836" r:id="rId10"/>
    <p:sldId id="837" r:id="rId11"/>
    <p:sldId id="796" r:id="rId12"/>
    <p:sldId id="764" r:id="rId13"/>
    <p:sldId id="802" r:id="rId14"/>
    <p:sldId id="804" r:id="rId15"/>
    <p:sldId id="852" r:id="rId16"/>
    <p:sldId id="823" r:id="rId17"/>
    <p:sldId id="788" r:id="rId18"/>
    <p:sldId id="790" r:id="rId19"/>
    <p:sldId id="844" r:id="rId20"/>
    <p:sldId id="709" r:id="rId21"/>
    <p:sldId id="701" r:id="rId22"/>
    <p:sldId id="784" r:id="rId23"/>
    <p:sldId id="834" r:id="rId24"/>
    <p:sldId id="838" r:id="rId25"/>
    <p:sldId id="748" r:id="rId26"/>
    <p:sldId id="850" r:id="rId27"/>
    <p:sldId id="833" r:id="rId28"/>
    <p:sldId id="841" r:id="rId29"/>
    <p:sldId id="839" r:id="rId30"/>
    <p:sldId id="846" r:id="rId31"/>
    <p:sldId id="851" r:id="rId32"/>
    <p:sldId id="761" r:id="rId33"/>
    <p:sldId id="753" r:id="rId34"/>
    <p:sldId id="794" r:id="rId35"/>
    <p:sldId id="854" r:id="rId36"/>
    <p:sldId id="793" r:id="rId37"/>
    <p:sldId id="853" r:id="rId38"/>
    <p:sldId id="798" r:id="rId39"/>
    <p:sldId id="843" r:id="rId40"/>
    <p:sldId id="712" r:id="rId41"/>
    <p:sldId id="775" r:id="rId42"/>
    <p:sldId id="783" r:id="rId43"/>
    <p:sldId id="840" r:id="rId44"/>
    <p:sldId id="785" r:id="rId45"/>
    <p:sldId id="831" r:id="rId46"/>
    <p:sldId id="847" r:id="rId47"/>
    <p:sldId id="792" r:id="rId48"/>
  </p:sldIdLst>
  <p:sldSz cx="9144000" cy="6858000" type="screen4x3"/>
  <p:notesSz cx="6726238" cy="9713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FF3300"/>
    <a:srgbClr val="339966"/>
    <a:srgbClr val="008000"/>
    <a:srgbClr val="009900"/>
    <a:srgbClr val="0804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2866" autoAdjust="0"/>
  </p:normalViewPr>
  <p:slideViewPr>
    <p:cSldViewPr>
      <p:cViewPr>
        <p:scale>
          <a:sx n="80" d="100"/>
          <a:sy n="80" d="100"/>
        </p:scale>
        <p:origin x="-1464" y="-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2257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5501"/>
    </p:cViewPr>
  </p:sorterViewPr>
  <p:notesViewPr>
    <p:cSldViewPr>
      <p:cViewPr varScale="1">
        <p:scale>
          <a:sx n="59" d="100"/>
          <a:sy n="59" d="100"/>
        </p:scale>
        <p:origin x="-1770" y="-96"/>
      </p:cViewPr>
      <p:guideLst>
        <p:guide orient="horz" pos="305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20AB747-BFF5-45CF-8915-BE968E1BD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75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28663"/>
            <a:ext cx="4856162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13275"/>
            <a:ext cx="49355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A76EC1E-BF08-4C0C-8B88-87B190097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17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pl-PL" smtClean="0">
                <a:solidFill>
                  <a:srgbClr val="FFFFFF"/>
                </a:solidFill>
              </a:rPr>
              <a:t>(c) 1999. Tralvex Yeap. All Rights Reserved</a:t>
            </a:r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21D05F94-052C-4273-86E4-991991B7EBF2}" type="slidenum">
              <a:rPr lang="en-US" altLang="pl-PL" smtClean="0">
                <a:solidFill>
                  <a:srgbClr val="000000"/>
                </a:solidFill>
                <a:latin typeface="Arial Unicode MS" pitchFamily="34" charset="-128"/>
              </a:rPr>
              <a:pPr algn="r">
                <a:spcBef>
                  <a:spcPct val="0"/>
                </a:spcBef>
              </a:pPr>
              <a:t>1</a:t>
            </a:fld>
            <a:endParaRPr lang="en-US" altLang="pl-PL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ECA40F-C89E-4C1A-9A4F-BA0B209F8181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defRPr/>
              </a:pPr>
              <a:t>16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ECA40F-C89E-4C1A-9A4F-BA0B209F8181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defRPr/>
              </a:pPr>
              <a:t>17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ECA40F-C89E-4C1A-9A4F-BA0B209F8181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defRPr/>
              </a:pPr>
              <a:t>18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C7C2E1E2-156E-41D3-B8FB-5B685E60139E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Jak wam się podoba?</a:t>
            </a:r>
            <a:r>
              <a:rPr kumimoji="1" lang="pl-PL" sz="1200" b="0" i="0" kern="1200" baseline="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    </a:t>
            </a:r>
            <a:r>
              <a:rPr kumimoji="1" lang="pl-PL" sz="1200" b="0" i="0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(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As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You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like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It?</a:t>
            </a:r>
            <a:r>
              <a:rPr kumimoji="1" lang="pl-PL" sz="1200" b="0" i="0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; tłum. Maciej Słomczyński)</a:t>
            </a:r>
          </a:p>
          <a:p>
            <a:r>
              <a:rPr kumimoji="1" lang="pl-PL" sz="1200" b="0" i="0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Cały świat to scena, A ludzie na nim to tylko aktorzy.</a:t>
            </a:r>
            <a:br>
              <a:rPr kumimoji="1" lang="pl-PL" sz="1200" b="0" i="0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</a:br>
            <a:r>
              <a:rPr kumimoji="1" lang="pl-PL" sz="1200" b="0" i="0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Każdy z nich wchodzi na scenę i znika,</a:t>
            </a:r>
            <a:r>
              <a:rPr kumimoji="1" lang="pl-PL" sz="1200" b="0" i="0" kern="1200" baseline="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1" lang="pl-PL" sz="1200" b="0" i="0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A kiedy na niej jest, gra różne role.</a:t>
            </a:r>
          </a:p>
          <a:p>
            <a:pPr lvl="1"/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All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the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world’s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a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stage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,</a:t>
            </a:r>
            <a:r>
              <a:rPr kumimoji="1" lang="pl-PL" sz="1200" b="0" i="1" kern="1200" baseline="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And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all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the men and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women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merely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players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:</a:t>
            </a:r>
            <a:b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</a:b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They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have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their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exits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and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their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1" lang="pl-PL" sz="1200" b="0" i="1" kern="1200" dirty="0" err="1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entrances</a:t>
            </a:r>
            <a:r>
              <a:rPr kumimoji="1" lang="pl-PL" sz="1200" b="0" i="1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.</a:t>
            </a:r>
            <a:r>
              <a:rPr kumimoji="1" lang="pl-PL" sz="1200" b="0" i="0" kern="12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 (ang.)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28663"/>
            <a:ext cx="4859338" cy="36433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72624" y="4614109"/>
            <a:ext cx="5380990" cy="437126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DC6AB-5982-404D-82D8-356E1505D881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58B64-EF0E-415C-A735-5C15CF751D30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b="1" dirty="0">
                <a:latin typeface="Arial" charset="0"/>
                <a:cs typeface="Arial" charset="0"/>
              </a:rPr>
              <a:t>Figure 3. </a:t>
            </a:r>
            <a:r>
              <a:rPr lang="en-US" altLang="en-US" dirty="0">
                <a:latin typeface="Arial" charset="0"/>
                <a:cs typeface="Arial" charset="0"/>
              </a:rPr>
              <a:t>Changes in connectivity strength within the full </a:t>
            </a:r>
            <a:r>
              <a:rPr lang="en-US" altLang="en-US" dirty="0" err="1">
                <a:latin typeface="Arial" charset="0"/>
                <a:cs typeface="Arial" charset="0"/>
              </a:rPr>
              <a:t>cortico</a:t>
            </a:r>
            <a:r>
              <a:rPr lang="en-US" altLang="en-US" dirty="0">
                <a:latin typeface="Arial" charset="0"/>
                <a:cs typeface="Arial" charset="0"/>
              </a:rPr>
              <a:t>-basal ganglia-</a:t>
            </a:r>
            <a:r>
              <a:rPr lang="en-US" altLang="en-US" dirty="0" err="1">
                <a:latin typeface="Arial" charset="0"/>
                <a:cs typeface="Arial" charset="0"/>
              </a:rPr>
              <a:t>thalamo</a:t>
            </a:r>
            <a:r>
              <a:rPr lang="en-US" altLang="en-US" dirty="0">
                <a:latin typeface="Arial" charset="0"/>
                <a:cs typeface="Arial" charset="0"/>
              </a:rPr>
              <a:t>-cortical loop across levels of consciousness. One-way repeated-measures ANOVA permutation tests corrected for false-discovery rate with additional post hoc tests (also corrected for false-discovery rate) were computed for the resulting parameter estimates. Results reveal a significant loss of inhibition from the striatum (STRIAT) toward the </a:t>
            </a:r>
            <a:r>
              <a:rPr lang="en-US" altLang="en-US" dirty="0" err="1">
                <a:latin typeface="Arial" charset="0"/>
                <a:cs typeface="Arial" charset="0"/>
              </a:rPr>
              <a:t>globus</a:t>
            </a:r>
            <a:r>
              <a:rPr lang="en-US" altLang="en-US" dirty="0">
                <a:latin typeface="Arial" charset="0"/>
                <a:cs typeface="Arial" charset="0"/>
              </a:rPr>
              <a:t> pallidus (GP) for loss of consciousness compared with wakefulness and recovery of consciousness as well as a significant reduction of directed connectivity strength from the </a:t>
            </a:r>
            <a:r>
              <a:rPr lang="en-US" altLang="en-US" dirty="0" err="1">
                <a:latin typeface="Arial" charset="0"/>
                <a:cs typeface="Arial" charset="0"/>
              </a:rPr>
              <a:t>globus</a:t>
            </a:r>
            <a:r>
              <a:rPr lang="en-US" altLang="en-US" dirty="0">
                <a:latin typeface="Arial" charset="0"/>
                <a:cs typeface="Arial" charset="0"/>
              </a:rPr>
              <a:t> pallidus toward the posterior cingulate cortex (PCC) during loss of consciousness compared with all other conditions (wake; sedation; recovery). We also found a significant reduction of directed connectivity strength from the </a:t>
            </a:r>
            <a:r>
              <a:rPr lang="en-US" altLang="en-US" dirty="0" err="1">
                <a:latin typeface="Arial" charset="0"/>
                <a:cs typeface="Arial" charset="0"/>
              </a:rPr>
              <a:t>globus</a:t>
            </a:r>
            <a:r>
              <a:rPr lang="en-US" altLang="en-US" dirty="0">
                <a:latin typeface="Arial" charset="0"/>
                <a:cs typeface="Arial" charset="0"/>
              </a:rPr>
              <a:t> pallidus toward the thalamus (THAL) during loss of consciousness compared with recovery. Additionally, there was a significant reduction of self-recurrent connectivity strength during loss of consciousness compared with wakefulness and recovery in the prefrontal cortex (PFC). Asterisks indicate significant differences between conditions corrected for multiple comparisons (*P &lt; 0.05; **P &lt; 0.01). Dotted lines indicate an inhibitory influence of one region upon the other. Connectivity not significantly different across conditions is shown in light gray. A schematic representation of all connections included is shown in the lower left corner.
</a:t>
            </a: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09978" y="9226531"/>
            <a:ext cx="2914703" cy="4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181830F-89E0-4B3D-AEEC-D92A43F2F3B0}" type="slidenum">
              <a:rPr lang="en-US" altLang="en-US" sz="1200"/>
              <a:pPr algn="r" eaLnBrk="1" hangingPunct="1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EDDD3A-5E9A-4E29-B950-5589205F322C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68560F0A-B3F5-4241-8EE3-F8A591ADDB5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B36064C0-5CA1-4B52-82DB-4B344CE01353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0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Spectrogram reconstruction. (A) Top: spectrogram of six isolated words (deep, jazz, cause) and </a:t>
            </a:r>
            <a:r>
              <a:rPr lang="en-US" dirty="0" err="1" smtClean="0"/>
              <a:t>pseudowords</a:t>
            </a:r>
            <a:r>
              <a:rPr lang="en-US" dirty="0" smtClean="0"/>
              <a:t> (</a:t>
            </a:r>
            <a:r>
              <a:rPr lang="en-US" dirty="0" err="1" smtClean="0"/>
              <a:t>fook</a:t>
            </a:r>
            <a:r>
              <a:rPr lang="en-US" dirty="0" smtClean="0"/>
              <a:t>, </a:t>
            </a:r>
            <a:r>
              <a:rPr lang="en-US" dirty="0" err="1" smtClean="0"/>
              <a:t>ors</a:t>
            </a:r>
            <a:r>
              <a:rPr lang="en-US" dirty="0" smtClean="0"/>
              <a:t>, </a:t>
            </a:r>
            <a:r>
              <a:rPr lang="en-US" dirty="0" err="1" smtClean="0"/>
              <a:t>nim</a:t>
            </a:r>
            <a:r>
              <a:rPr lang="en-US" dirty="0" smtClean="0"/>
              <a:t>) presented</a:t>
            </a:r>
          </a:p>
          <a:p>
            <a:r>
              <a:rPr lang="en-US" dirty="0" smtClean="0"/>
              <a:t>aurally to an individual participant. Bottom: spectrogram-based reconstruction of the same speech segment, linearly decoded from a set of</a:t>
            </a:r>
          </a:p>
          <a:p>
            <a:r>
              <a:rPr lang="en-US" dirty="0" smtClean="0"/>
              <a:t>electrodes. Purple and green bars denote vowels and fricative consonants, respectively, and the spectrogram is normalized within each frequency</a:t>
            </a:r>
          </a:p>
          <a:p>
            <a:r>
              <a:rPr lang="en-US" dirty="0" smtClean="0"/>
              <a:t>channel for display. (B) Single trial high gamma band power (70–150 Hz, gray curves) induced by the speech segment in (A). Recordings are from four</a:t>
            </a:r>
          </a:p>
          <a:p>
            <a:r>
              <a:rPr lang="en-US" dirty="0" smtClean="0"/>
              <a:t>different STG sites used in the reconstruction. The high gamma response at each site is z-scored and plotted in standard deviation (SD) units. Right</a:t>
            </a:r>
          </a:p>
          <a:p>
            <a:r>
              <a:rPr lang="en-US" dirty="0" smtClean="0"/>
              <a:t>panel: frequency tuning curves (dark black) for each of the four electrode sites, sorted by peak frequency and normalized by maximum amplitude.</a:t>
            </a:r>
          </a:p>
          <a:p>
            <a:r>
              <a:rPr lang="en-US" dirty="0" smtClean="0"/>
              <a:t>Red bars overlay each peak frequency and indicate SEM of the parameter estimate. Frequency tuning was computed from </a:t>
            </a:r>
            <a:r>
              <a:rPr lang="en-US" dirty="0" err="1" smtClean="0"/>
              <a:t>spectro</a:t>
            </a:r>
            <a:r>
              <a:rPr lang="en-US" dirty="0" smtClean="0"/>
              <a:t>-temporal receptive</a:t>
            </a:r>
          </a:p>
          <a:p>
            <a:r>
              <a:rPr lang="en-US" dirty="0" smtClean="0"/>
              <a:t>fields (STRFs) measured at each individual electrode site. Tuning curves exhibit a range of functional forms including multiple frequency peaks</a:t>
            </a:r>
          </a:p>
          <a:p>
            <a:r>
              <a:rPr lang="en-US" dirty="0" smtClean="0"/>
              <a:t>(Figures S1B and S2B). (C) The anatomical distribution of fitted weights in the reconstruction model. Dashed box denotes the extent of the electrode</a:t>
            </a:r>
          </a:p>
          <a:p>
            <a:r>
              <a:rPr lang="en-US" dirty="0" smtClean="0"/>
              <a:t>grid (shown in Figure 1). Weight magnitudes are averaged over all time lags and spectrogram frequencies and spatially smoothed for display.</a:t>
            </a:r>
          </a:p>
          <a:p>
            <a:r>
              <a:rPr lang="en-US" dirty="0" smtClean="0"/>
              <a:t>Nonzero weights are largely focal to STG electrode sites. Scale bar is 10 mm.</a:t>
            </a:r>
          </a:p>
          <a:p>
            <a:r>
              <a:rPr lang="en-US" dirty="0" smtClean="0"/>
              <a:t>doi:10.1371/journal.pbio.1001251.g002</a:t>
            </a:r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(c) 1999. Tralvex Yeap. All Rights Reserved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76EC1E-BF08-4C0C-8B88-87B190097198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87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AB7A9B-3C12-4830-A6E8-882D767A4524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ECA40F-C89E-4C1A-9A4F-BA0B209F8181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defRPr/>
              </a:pPr>
              <a:t>40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6E82EE-F53D-4A5B-9C54-97071832571E}" type="slidenum">
              <a:rPr lang="en-US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68560F0A-B3F5-4241-8EE3-F8A591ADDB5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4B3AB05-754E-463A-912F-08A5F4CD2F1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269E14-00F6-4794-BC46-63A07651AA5B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3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8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6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069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45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ts val="60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ts val="0"/>
        </a:spcBef>
        <a:spcAft>
          <a:spcPts val="60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ts val="30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festiwalnauki.edu.pl/spotkania/istota-swiadomosci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Vision%20Reconstruction-3min.ln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Reconstruction%20from%20brain%20activity.ln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Japanese%20Dream%20Recording%20Machine.ln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Reading%20minds-sleep.lnk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gallantlab.org/brainviewer/huthetal201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://gallantlab.org/huth201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allantlab.org/brainviewer/huthetal2012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gallantlab.org/huth201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bic.com/Global-Defense/Leading-Edge-Solutions/Immersive-Simulation-intific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soulorbrain.wordpress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EEG%20-%20Brain%20activity%20mapping.lnk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izyka.umk.pl/publications/kmk/99dobrat.html" TargetMode="Externa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hyperlink" Target="http://www.tkk.umk.pl/" TargetMode="External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36254" y="1751270"/>
            <a:ext cx="6132090" cy="1677729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Umysł i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Mózg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Istota Świadomości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3789040"/>
            <a:ext cx="8928992" cy="2753162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defRPr/>
            </a:pPr>
            <a:r>
              <a:rPr lang="pl-PL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Włodzisław Duch</a:t>
            </a:r>
          </a:p>
          <a:p>
            <a:pPr lvl="0" eaLnBrk="1" hangingPunct="1">
              <a:lnSpc>
                <a:spcPct val="90000"/>
              </a:lnSpc>
              <a:defRPr/>
            </a:pPr>
            <a:r>
              <a:rPr lang="pl-PL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pl-PL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Laboratorium Neurokognitywne, </a:t>
            </a:r>
            <a:b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Interdyscyplinarne Centrum Nowoczesnych Technologii UMK</a:t>
            </a:r>
            <a:b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pl-P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Katedra Informatyki Stosowanej UMK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pl-PL" sz="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pl-PL" sz="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Google: W. Duch</a:t>
            </a:r>
            <a:b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endParaRPr lang="pl-PL" sz="1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r" eaLnBrk="1" hangingPunct="1">
              <a:defRPr/>
            </a:pPr>
            <a:r>
              <a:rPr lang="pl-PL" dirty="0"/>
              <a:t> </a:t>
            </a:r>
            <a:r>
              <a:rPr lang="pl-PL" dirty="0">
                <a:hlinkClick r:id="rId3"/>
              </a:rPr>
              <a:t>Istota świadomości</a:t>
            </a:r>
            <a:r>
              <a:rPr lang="pl-PL" dirty="0"/>
              <a:t>, XXI Festiwal Nauki w Warszawie, </a:t>
            </a:r>
            <a:r>
              <a:rPr lang="en-US" dirty="0" smtClean="0">
                <a:latin typeface="+mn-lt"/>
              </a:rPr>
              <a:t>23.09</a:t>
            </a: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.2017 </a:t>
            </a:r>
          </a:p>
        </p:txBody>
      </p:sp>
      <p:pic>
        <p:nvPicPr>
          <p:cNvPr id="2052" name="Picture 1031" descr="l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28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559601"/>
            <a:ext cx="1524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Obraz 9" descr="wfaiis_czar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92" y="413866"/>
            <a:ext cx="1152009" cy="115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Obraz 10" descr="um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96" y="346908"/>
            <a:ext cx="1071318" cy="11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Obraz 11" descr="icnt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43" y="291189"/>
            <a:ext cx="1080008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01" y="291189"/>
            <a:ext cx="14287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371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399" y="142875"/>
            <a:ext cx="6762749" cy="110490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altLang="pl-P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Świadoma Percepcja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828674" y="1152526"/>
            <a:ext cx="8315326" cy="1052338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sz="2000" dirty="0" smtClean="0"/>
              <a:t>Zapis aktywności 205 neuronów z kilku obszarów wzrokowych wystarczy by odtworzyć twarze widziane przez makaki – łatwiejsze niż myśleliśmy ... </a:t>
            </a:r>
            <a:br>
              <a:rPr lang="pl-PL" sz="2000" dirty="0" smtClean="0"/>
            </a:br>
            <a:r>
              <a:rPr lang="pl-PL" sz="2000" dirty="0" smtClean="0"/>
              <a:t>Z danych fMRI rozpoznanie wyobrażeń i snów jest mniej szczegółowe.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2342728"/>
            <a:ext cx="6858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89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4780" y="260648"/>
            <a:ext cx="4715292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+mj-lt"/>
              </a:rPr>
              <a:t>Widziane w mózgu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96753"/>
            <a:ext cx="4726360" cy="192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r>
              <a:rPr lang="pl-PL" sz="2000" dirty="0" smtClean="0">
                <a:solidFill>
                  <a:srgbClr val="FFFFFF"/>
                </a:solidFill>
              </a:rPr>
              <a:t>Skaner </a:t>
            </a:r>
            <a:r>
              <a:rPr lang="pl-PL" sz="2000" dirty="0" err="1" smtClean="0">
                <a:solidFill>
                  <a:srgbClr val="FFFFFF"/>
                </a:solidFill>
              </a:rPr>
              <a:t>fMRI</a:t>
            </a:r>
            <a:r>
              <a:rPr lang="pl-PL" sz="2000" dirty="0" smtClean="0">
                <a:solidFill>
                  <a:srgbClr val="FFFFFF"/>
                </a:solidFill>
              </a:rPr>
              <a:t> umożliwia rekonstrukcję widzianych obrazów. </a:t>
            </a:r>
          </a:p>
          <a:p>
            <a:r>
              <a:rPr lang="nb-NO" sz="2000" dirty="0" smtClean="0">
                <a:solidFill>
                  <a:srgbClr val="FFFFFF"/>
                </a:solidFill>
              </a:rPr>
              <a:t>S</a:t>
            </a:r>
            <a:r>
              <a:rPr lang="pl-PL" sz="2000" dirty="0">
                <a:solidFill>
                  <a:srgbClr val="FFFFFF"/>
                </a:solidFill>
              </a:rPr>
              <a:t>. </a:t>
            </a:r>
            <a:r>
              <a:rPr lang="nb-NO" sz="2000" dirty="0">
                <a:solidFill>
                  <a:srgbClr val="FFFFFF"/>
                </a:solidFill>
              </a:rPr>
              <a:t>Nishimoto </a:t>
            </a:r>
            <a:r>
              <a:rPr lang="pl-PL" sz="2000" dirty="0">
                <a:solidFill>
                  <a:srgbClr val="FFFFFF"/>
                </a:solidFill>
              </a:rPr>
              <a:t>et al. </a:t>
            </a:r>
            <a:r>
              <a:rPr lang="pl-PL" sz="2000" dirty="0" smtClean="0">
                <a:solidFill>
                  <a:srgbClr val="FFFFFF"/>
                </a:solidFill>
              </a:rPr>
              <a:t> </a:t>
            </a:r>
            <a:r>
              <a:rPr lang="nb-NO" sz="2000" dirty="0" smtClean="0">
                <a:solidFill>
                  <a:srgbClr val="FFFFFF"/>
                </a:solidFill>
              </a:rPr>
              <a:t>2011</a:t>
            </a:r>
            <a:r>
              <a:rPr lang="pl-PL" sz="2000" dirty="0" smtClean="0">
                <a:solidFill>
                  <a:srgbClr val="FFFFFF"/>
                </a:solidFill>
              </a:rPr>
              <a:t/>
            </a:r>
            <a:br>
              <a:rPr lang="pl-PL" sz="2000" dirty="0" smtClean="0">
                <a:solidFill>
                  <a:srgbClr val="FFFFFF"/>
                </a:solidFill>
              </a:rPr>
            </a:br>
            <a:endParaRPr lang="pl-PL" sz="1000" dirty="0" smtClean="0">
              <a:solidFill>
                <a:srgbClr val="FFFFFF"/>
              </a:solidFill>
            </a:endParaRPr>
          </a:p>
          <a:p>
            <a:r>
              <a:rPr lang="pl-PL" sz="2000" dirty="0">
                <a:solidFill>
                  <a:srgbClr val="FFFFFF"/>
                </a:solidFill>
                <a:hlinkClick r:id="rId3" action="ppaction://hlinkfile"/>
              </a:rPr>
              <a:t>Jack </a:t>
            </a:r>
            <a:r>
              <a:rPr lang="pl-PL" sz="2000" dirty="0" smtClean="0">
                <a:solidFill>
                  <a:srgbClr val="FFFFFF"/>
                </a:solidFill>
                <a:hlinkClick r:id="rId3" action="ppaction://hlinkfile"/>
              </a:rPr>
              <a:t>Gallant</a:t>
            </a:r>
            <a:r>
              <a:rPr lang="pl-PL" sz="2000" dirty="0">
                <a:solidFill>
                  <a:srgbClr val="FFFFFF"/>
                </a:solidFill>
              </a:rPr>
              <a:t>: rekonstrukcja obrazów z aktywności </a:t>
            </a:r>
            <a:r>
              <a:rPr lang="pl-PL" sz="2000" dirty="0" smtClean="0">
                <a:solidFill>
                  <a:srgbClr val="FFFFFF"/>
                </a:solidFill>
              </a:rPr>
              <a:t>kory, skany co 2 sek. </a:t>
            </a:r>
            <a:endParaRPr lang="pl-PL" sz="2000" dirty="0">
              <a:solidFill>
                <a:srgbClr val="FFFFFF"/>
              </a:solidFill>
            </a:endParaRPr>
          </a:p>
          <a:p>
            <a:endParaRPr lang="nb-NO" sz="2000" dirty="0">
              <a:solidFill>
                <a:srgbClr val="FFFFFF"/>
              </a:solidFill>
            </a:endParaRPr>
          </a:p>
        </p:txBody>
      </p:sp>
      <p:pic>
        <p:nvPicPr>
          <p:cNvPr id="3075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0" y="3212976"/>
            <a:ext cx="85725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92" y="26064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8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Świadome sny</a:t>
            </a:r>
            <a:endParaRPr lang="pl-PL" dirty="0"/>
          </a:p>
        </p:txBody>
      </p:sp>
      <p:pic>
        <p:nvPicPr>
          <p:cNvPr id="9218" name="Picture 2" descr="A participant in a sleep study at UW Hospital and Clinics in Madison, Wisconsi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683568" y="5301208"/>
            <a:ext cx="8352928" cy="1224136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dirty="0" err="1" smtClean="0">
                <a:hlinkClick r:id="rId3" action="ppaction://hlinkfile"/>
              </a:rPr>
              <a:t>Decoding</a:t>
            </a:r>
            <a:r>
              <a:rPr lang="pl-PL" dirty="0" smtClean="0">
                <a:hlinkClick r:id="rId3" action="ppaction://hlinkfile"/>
              </a:rPr>
              <a:t> </a:t>
            </a:r>
            <a:r>
              <a:rPr lang="pl-PL" dirty="0" err="1" smtClean="0">
                <a:hlinkClick r:id="rId3" action="ppaction://hlinkfile"/>
              </a:rPr>
              <a:t>Dreams</a:t>
            </a:r>
            <a:r>
              <a:rPr lang="pl-PL" dirty="0" smtClean="0"/>
              <a:t>, ATR Kyoto, </a:t>
            </a:r>
            <a:r>
              <a:rPr lang="pl-PL" dirty="0" err="1" smtClean="0"/>
              <a:t>Kamitani</a:t>
            </a:r>
            <a:r>
              <a:rPr lang="pl-PL" dirty="0" smtClean="0"/>
              <a:t> Lab. Analiza obrazów </a:t>
            </a:r>
            <a:r>
              <a:rPr lang="pl-PL" dirty="0" err="1" smtClean="0"/>
              <a:t>fMRI</a:t>
            </a:r>
            <a:r>
              <a:rPr lang="pl-PL" dirty="0" smtClean="0"/>
              <a:t> w czasie zasypiania lub fazy REM pozwala zgadnąć o czym ludzie śnią.  </a:t>
            </a:r>
          </a:p>
          <a:p>
            <a:pPr marL="0" indent="0">
              <a:buFontTx/>
              <a:buNone/>
            </a:pPr>
            <a:r>
              <a:rPr lang="pl-PL" dirty="0" smtClean="0">
                <a:hlinkClick r:id="rId4" action="ppaction://hlinkfile"/>
              </a:rPr>
              <a:t>Sny, ukryte myśli</a:t>
            </a:r>
            <a:r>
              <a:rPr lang="pl-PL" dirty="0" smtClean="0"/>
              <a:t> … czy można ukryć, że się coś widziało? 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045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5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72400" cy="523875"/>
          </a:xfrm>
        </p:spPr>
        <p:txBody>
          <a:bodyPr/>
          <a:lstStyle/>
          <a:p>
            <a:r>
              <a:rPr lang="pl-PL" altLang="pl-PL" smtClean="0"/>
              <a:t>Obrazy w mózgu</a:t>
            </a:r>
          </a:p>
        </p:txBody>
      </p:sp>
      <p:sp>
        <p:nvSpPr>
          <p:cNvPr id="30723" name="Symbol zastępczy zawartości 6"/>
          <p:cNvSpPr>
            <a:spLocks noGrp="1"/>
          </p:cNvSpPr>
          <p:nvPr>
            <p:ph idx="1"/>
          </p:nvPr>
        </p:nvSpPr>
        <p:spPr>
          <a:xfrm>
            <a:off x="611561" y="2636912"/>
            <a:ext cx="2760289" cy="2880221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pl-PL" altLang="pl-PL" dirty="0" smtClean="0"/>
              <a:t>Czy można podejrzeć jak mózg przekształca obrazy z siatkówki przez </a:t>
            </a:r>
            <a:r>
              <a:rPr lang="pl-PL" altLang="pl-PL" dirty="0" err="1" smtClean="0"/>
              <a:t>przez</a:t>
            </a:r>
            <a:r>
              <a:rPr lang="pl-PL" altLang="pl-PL" dirty="0" smtClean="0"/>
              <a:t> kolejne warstwy analizujące informacje z układu wzrokowego? </a:t>
            </a:r>
            <a:endParaRPr lang="en-US" altLang="pl-PL" dirty="0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124744"/>
            <a:ext cx="57721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5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72400" cy="523875"/>
          </a:xfrm>
        </p:spPr>
        <p:txBody>
          <a:bodyPr/>
          <a:lstStyle/>
          <a:p>
            <a:r>
              <a:rPr lang="pl-PL" altLang="pl-PL" smtClean="0"/>
              <a:t>fMRI </a:t>
            </a:r>
            <a:r>
              <a:rPr lang="pl-PL" altLang="pl-PL" smtClean="0">
                <a:sym typeface="Wingdings" pitchFamily="2" charset="2"/>
              </a:rPr>
              <a:t></a:t>
            </a:r>
            <a:r>
              <a:rPr lang="pl-PL" altLang="pl-PL" smtClean="0"/>
              <a:t> CNN</a:t>
            </a:r>
          </a:p>
        </p:txBody>
      </p:sp>
      <p:sp>
        <p:nvSpPr>
          <p:cNvPr id="32771" name="Symbol zastępczy zawartości 6"/>
          <p:cNvSpPr>
            <a:spLocks noGrp="1"/>
          </p:cNvSpPr>
          <p:nvPr>
            <p:ph idx="1"/>
          </p:nvPr>
        </p:nvSpPr>
        <p:spPr>
          <a:xfrm>
            <a:off x="900113" y="1125538"/>
            <a:ext cx="7993062" cy="7191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pl-PL" altLang="pl-PL" smtClean="0"/>
              <a:t>Aktywność różnych obszarów mierzona za pomocą fMRI została skorelowana z aktywnością warstw sieci CNN (Horikawa, Kamitani, 2017). </a:t>
            </a:r>
            <a:endParaRPr lang="en-US" altLang="pl-PL" smtClean="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802005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42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060848"/>
            <a:ext cx="5760640" cy="1872208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Myśli, pojęcia w mózgu</a:t>
            </a:r>
          </a:p>
        </p:txBody>
      </p:sp>
    </p:spTree>
    <p:extLst>
      <p:ext uri="{BB962C8B-B14F-4D97-AF65-F5344CB8AC3E}">
        <p14:creationId xmlns:p14="http://schemas.microsoft.com/office/powerpoint/2010/main" val="423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21499" y="5581689"/>
            <a:ext cx="83398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dirty="0" smtClean="0">
                <a:solidFill>
                  <a:srgbClr val="FFFFFF"/>
                </a:solidFill>
                <a:latin typeface="+mn-lt"/>
              </a:rPr>
              <a:t>Każdy </a:t>
            </a:r>
            <a:r>
              <a:rPr lang="pl-PL" dirty="0" err="1" smtClean="0">
                <a:solidFill>
                  <a:srgbClr val="FFFFFF"/>
                </a:solidFill>
                <a:latin typeface="+mn-lt"/>
              </a:rPr>
              <a:t>woksel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 reaguje na wiele pojęć należących do tej samej lub podobnych kategorii, dokładając swoją aktywność do interpretacji semantycznej pojęć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.   </a:t>
            </a:r>
            <a:r>
              <a:rPr lang="pl-PL" dirty="0">
                <a:solidFill>
                  <a:srgbClr val="FFFFFF"/>
                </a:solidFill>
                <a:latin typeface="+mn-lt"/>
                <a:hlinkClick r:id="rId3"/>
              </a:rPr>
              <a:t/>
            </a:r>
            <a:br>
              <a:rPr lang="pl-PL" dirty="0">
                <a:solidFill>
                  <a:srgbClr val="FFFFFF"/>
                </a:solidFill>
                <a:latin typeface="+mn-lt"/>
                <a:hlinkClick r:id="rId3"/>
              </a:rPr>
            </a:br>
            <a:r>
              <a:rPr lang="pl-PL" dirty="0">
                <a:solidFill>
                  <a:srgbClr val="FFFFFF"/>
                </a:solidFill>
                <a:latin typeface="+mn-lt"/>
                <a:hlinkClick r:id="rId4"/>
              </a:rPr>
              <a:t>http://gallantlab.org/huth2016/</a:t>
            </a:r>
            <a:r>
              <a:rPr lang="pl-PL" dirty="0">
                <a:solidFill>
                  <a:srgbClr val="FFFFFF"/>
                </a:solidFill>
                <a:latin typeface="+mn-lt"/>
              </a:rPr>
              <a:t>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  (aktywacje obrazami na wideo). </a:t>
            </a:r>
            <a:endParaRPr lang="pl-PL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3" y="980728"/>
            <a:ext cx="85153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72941" y="1984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Jak wyglądają pojęcia w mózgu?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57046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11560" y="5733256"/>
            <a:ext cx="83398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l-PL" dirty="0" smtClean="0">
                <a:solidFill>
                  <a:srgbClr val="FFFFFF"/>
                </a:solidFill>
                <a:latin typeface="+mn-lt"/>
              </a:rPr>
              <a:t>Aktywacja pojęć prowadzi do aktywacji określonych struktur mózgu. </a:t>
            </a:r>
            <a:br>
              <a:rPr lang="pl-PL" dirty="0" smtClean="0">
                <a:solidFill>
                  <a:srgbClr val="FFFFFF"/>
                </a:solidFill>
                <a:latin typeface="+mn-lt"/>
              </a:rPr>
            </a:br>
            <a:r>
              <a:rPr lang="pl-PL" dirty="0" smtClean="0">
                <a:solidFill>
                  <a:srgbClr val="FFFFFF"/>
                </a:solidFill>
                <a:latin typeface="+mn-lt"/>
              </a:rPr>
              <a:t>Każda ze struktur uczestniczy w semantycznej interpretacji wielu pojęć. </a:t>
            </a:r>
            <a:endParaRPr lang="pl-PL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28" y="208756"/>
            <a:ext cx="57912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2541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11560" y="5661248"/>
            <a:ext cx="83398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dirty="0" smtClean="0">
                <a:solidFill>
                  <a:srgbClr val="FFFFFF"/>
                </a:solidFill>
                <a:latin typeface="+mn-lt"/>
              </a:rPr>
              <a:t>Aktywacja pojęć prowadzi do aktywacji określonych struktur mózgu. </a:t>
            </a:r>
            <a:br>
              <a:rPr lang="pl-PL" dirty="0" smtClean="0">
                <a:solidFill>
                  <a:srgbClr val="FFFFFF"/>
                </a:solidFill>
                <a:latin typeface="+mn-lt"/>
              </a:rPr>
            </a:br>
            <a:r>
              <a:rPr lang="pl-PL" dirty="0" smtClean="0">
                <a:solidFill>
                  <a:srgbClr val="FFFFFF"/>
                </a:solidFill>
                <a:latin typeface="+mn-lt"/>
              </a:rPr>
              <a:t>Każda ze struktur uczestniczy w semantycznej interpretacji wielu pojęć.</a:t>
            </a:r>
            <a:r>
              <a:rPr lang="pl-PL" dirty="0" smtClean="0">
                <a:solidFill>
                  <a:srgbClr val="FFFFFF"/>
                </a:solidFill>
                <a:latin typeface="+mn-lt"/>
                <a:hlinkClick r:id="rId3"/>
              </a:rPr>
              <a:t/>
            </a:r>
            <a:br>
              <a:rPr lang="pl-PL" dirty="0" smtClean="0">
                <a:solidFill>
                  <a:srgbClr val="FFFFFF"/>
                </a:solidFill>
                <a:latin typeface="+mn-lt"/>
                <a:hlinkClick r:id="rId3"/>
              </a:rPr>
            </a:br>
            <a:r>
              <a:rPr lang="pl-PL" dirty="0">
                <a:solidFill>
                  <a:srgbClr val="FFFFFF"/>
                </a:solidFill>
                <a:latin typeface="+mj-lt"/>
                <a:hlinkClick r:id="rId4"/>
              </a:rPr>
              <a:t>http://gallantlab.org/huth2016/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 </a:t>
            </a:r>
            <a:endParaRPr lang="pl-PL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3" y="611528"/>
            <a:ext cx="8786813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9791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Neuronalny determinizm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11188" y="4257675"/>
            <a:ext cx="82137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200"/>
              </a:spcAft>
            </a:pPr>
            <a:r>
              <a:rPr lang="pl-PL" sz="2000" b="1" dirty="0">
                <a:latin typeface="Calibri" pitchFamily="34" charset="0"/>
                <a:cs typeface="Calibri" pitchFamily="34" charset="0"/>
              </a:rPr>
              <a:t>Ogranicza nas genetyczny i neuronalny determinizm. </a:t>
            </a:r>
            <a:endParaRPr lang="pl-PL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</a:pPr>
            <a:r>
              <a:rPr lang="pl-PL" sz="2000" b="1" dirty="0">
                <a:latin typeface="Calibri" pitchFamily="34" charset="0"/>
                <a:cs typeface="Calibri" pitchFamily="34" charset="0"/>
              </a:rPr>
              <a:t>Genetyczny determinizm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stwarza ogólne ograniczenia wynikające z ewolucji, neuronalny jest odbiciem środowiska i uwarunkowań społecznych. </a:t>
            </a:r>
            <a:endParaRPr lang="pl-PL" sz="2000" b="1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</a:pPr>
            <a:r>
              <a:rPr lang="pl-PL" sz="2000" dirty="0">
                <a:latin typeface="Calibri" pitchFamily="34" charset="0"/>
                <a:cs typeface="Calibri" pitchFamily="34" charset="0"/>
              </a:rPr>
              <a:t>„Przychodzi mi do głowy” to wynik aktywności neuronalnej,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neurodynamiki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pl-PL" sz="2000" b="1" dirty="0" smtClean="0">
                <a:latin typeface="Calibri" pitchFamily="34" charset="0"/>
                <a:cs typeface="Calibri" pitchFamily="34" charset="0"/>
              </a:rPr>
              <a:t>Neuronalny </a:t>
            </a:r>
            <a:r>
              <a:rPr lang="pl-PL" sz="2000" b="1" dirty="0">
                <a:latin typeface="Calibri" pitchFamily="34" charset="0"/>
                <a:cs typeface="Calibri" pitchFamily="34" charset="0"/>
              </a:rPr>
              <a:t>determinizm: 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wynik doświadczeń życiowych, wychowania, 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kształtowania się mózgu w procesach rozwojowych. 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049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109663"/>
            <a:ext cx="42862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59842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060848"/>
            <a:ext cx="5760640" cy="1872208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Świadomość.</a:t>
            </a:r>
            <a:b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Czym jest? </a:t>
            </a:r>
          </a:p>
        </p:txBody>
      </p:sp>
    </p:spTree>
    <p:extLst>
      <p:ext uri="{BB962C8B-B14F-4D97-AF65-F5344CB8AC3E}">
        <p14:creationId xmlns:p14="http://schemas.microsoft.com/office/powerpoint/2010/main" val="39979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</p:spPr>
        <p:txBody>
          <a:bodyPr/>
          <a:lstStyle/>
          <a:p>
            <a:pPr>
              <a:defRPr/>
            </a:pPr>
            <a:r>
              <a:rPr lang="pl-PL" dirty="0" err="1" smtClean="0">
                <a:latin typeface="+mj-lt"/>
              </a:rPr>
              <a:t>Konektom</a:t>
            </a:r>
            <a:r>
              <a:rPr lang="pl-PL" dirty="0" smtClean="0">
                <a:latin typeface="+mj-lt"/>
              </a:rPr>
              <a:t>, istota biała</a:t>
            </a:r>
            <a:endParaRPr lang="pl-PL" dirty="0">
              <a:latin typeface="+mj-lt"/>
            </a:endParaRP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032383"/>
            <a:ext cx="84264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pole tekstowe 1"/>
          <p:cNvSpPr txBox="1">
            <a:spLocks noChangeArrowheads="1"/>
          </p:cNvSpPr>
          <p:nvPr/>
        </p:nvSpPr>
        <p:spPr bwMode="auto">
          <a:xfrm>
            <a:off x="371475" y="5423281"/>
            <a:ext cx="83042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Tx/>
              <a:buSzTx/>
            </a:pP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Cel: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opisać 1000 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regionów, których aktywacja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i przepływ informacji między nimi pozwoli 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scharakteryzować stan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i zachodzące procesy w mózgu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.</a:t>
            </a:r>
          </a:p>
          <a:p>
            <a:pPr algn="l" eaLnBrk="1" hangingPunct="1">
              <a:buClrTx/>
              <a:buSzTx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Pojęcie, myśl 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= </a:t>
            </a:r>
            <a:r>
              <a:rPr lang="pl-PL" dirty="0" err="1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kwazistabilny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stan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</a:rPr>
              <a:t>aktywacji mózgu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. </a:t>
            </a:r>
            <a:endParaRPr lang="en-US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9365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Segmentacja doświadczenia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355725"/>
            <a:ext cx="8326759" cy="113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Świat naszych przeżyć jest sekwencją scen (Szekspir: „Cały 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świat to 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scena”. </a:t>
            </a:r>
            <a:br>
              <a:rPr lang="pl-PL" sz="2000" dirty="0" smtClean="0">
                <a:latin typeface="Calibri" pitchFamily="34" charset="0"/>
                <a:cs typeface="Calibri" pitchFamily="34" charset="0"/>
              </a:rPr>
            </a:br>
            <a:r>
              <a:rPr lang="pl-PL" sz="2000" dirty="0" smtClean="0">
                <a:latin typeface="Calibri" pitchFamily="34" charset="0"/>
                <a:cs typeface="Calibri" pitchFamily="34" charset="0"/>
              </a:rPr>
              <a:t>Stany 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przejściowe nie są 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postrzegane (J.M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pl-PL" sz="2000" dirty="0" err="1" smtClean="0">
                <a:latin typeface="Calibri" pitchFamily="34" charset="0"/>
                <a:cs typeface="Calibri" pitchFamily="34" charset="0"/>
              </a:rPr>
              <a:t>Zacks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, et al. 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The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brain’s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cutting-room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floor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: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segmentation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of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narrative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cinema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. 2010).</a:t>
            </a:r>
            <a:endParaRPr lang="pl-P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052" y="2492896"/>
            <a:ext cx="53625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93712" y="2492896"/>
            <a:ext cx="314218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>
                <a:latin typeface="Calibri" pitchFamily="34" charset="0"/>
                <a:cs typeface="Calibri" pitchFamily="34" charset="0"/>
              </a:rPr>
              <a:t>Automatyczna segmentacja doświadczenia to podstawa percepcji, ułatwiająca planowanie, </a:t>
            </a:r>
            <a:r>
              <a:rPr lang="pl-PL" sz="2000" dirty="0" err="1" smtClean="0">
                <a:latin typeface="Calibri" pitchFamily="34" charset="0"/>
                <a:cs typeface="Calibri" pitchFamily="34" charset="0"/>
              </a:rPr>
              <a:t>zapamię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pl-PL" sz="2000" dirty="0" err="1" smtClean="0">
                <a:latin typeface="Calibri" pitchFamily="34" charset="0"/>
                <a:cs typeface="Calibri" pitchFamily="34" charset="0"/>
              </a:rPr>
              <a:t>tywanie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, łączenie informacji. </a:t>
            </a: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>
                <a:latin typeface="Calibri" pitchFamily="34" charset="0"/>
                <a:cs typeface="Calibri" pitchFamily="34" charset="0"/>
              </a:rPr>
              <a:t>Przejścia pomiędzy segmentami wynikają z obserwacji istotnych zmian sytuacji, pojawienia się postaci, ich interakcji, miejsca, celów, jak na filmie.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2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4144" y="332656"/>
            <a:ext cx="5695950" cy="629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420888"/>
            <a:ext cx="2880320" cy="1782018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Kiedy bodźce</a:t>
            </a:r>
            <a:br>
              <a:rPr lang="pl-PL" dirty="0" smtClean="0"/>
            </a:br>
            <a:r>
              <a:rPr lang="pl-PL" dirty="0" smtClean="0"/>
              <a:t>mogą stać się świadome?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3531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 idx="4294967295"/>
          </p:nvPr>
        </p:nvSpPr>
        <p:spPr>
          <a:xfrm>
            <a:off x="347336" y="289136"/>
            <a:ext cx="8520600" cy="7636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 smtClean="0">
                <a:solidFill>
                  <a:srgbClr val="FFC000"/>
                </a:solidFill>
                <a:ea typeface="Lato"/>
                <a:cs typeface="Calibri" panose="020F0502020204030204" pitchFamily="34" charset="0"/>
                <a:sym typeface="Lato"/>
              </a:rPr>
              <a:t>GNWT</a:t>
            </a:r>
            <a:endParaRPr lang="en-GB" dirty="0">
              <a:solidFill>
                <a:srgbClr val="FFC000"/>
              </a:solidFill>
              <a:ea typeface="Lato"/>
              <a:cs typeface="Calibri" panose="020F0502020204030204" pitchFamily="34" charset="0"/>
              <a:sym typeface="Lato"/>
            </a:endParaRPr>
          </a:p>
        </p:txBody>
      </p:sp>
      <p:sp>
        <p:nvSpPr>
          <p:cNvPr id="96" name="Shape 275"/>
          <p:cNvSpPr txBox="1"/>
          <p:nvPr/>
        </p:nvSpPr>
        <p:spPr>
          <a:xfrm>
            <a:off x="755576" y="939577"/>
            <a:ext cx="8208912" cy="43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Global Neuronal Workspace Theory (</a:t>
            </a:r>
            <a:r>
              <a:rPr lang="en-US" sz="2400" dirty="0" err="1" smtClean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Dehaene</a:t>
            </a:r>
            <a:r>
              <a:rPr lang="en-US" sz="2400" dirty="0" smtClean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et al. 1998)</a:t>
            </a:r>
            <a:endParaRPr lang="en-GB" sz="2400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pic>
        <p:nvPicPr>
          <p:cNvPr id="7170" name="Picture 2" descr="Image result for Global Neuronal Workspace The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0974"/>
            <a:ext cx="7416824" cy="432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275"/>
          <p:cNvSpPr txBox="1"/>
          <p:nvPr/>
        </p:nvSpPr>
        <p:spPr>
          <a:xfrm>
            <a:off x="815330" y="5866002"/>
            <a:ext cx="8208912" cy="8014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>
              <a:defRPr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Dysfunkcjonalna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kora: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wegetatywny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Unresponsivie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Wakefulness (VS, UWS);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Słaba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aktywność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rdzenia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MCS,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ciągłe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zmiany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49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4" y="255588"/>
            <a:ext cx="8372476" cy="481012"/>
          </a:xfrm>
          <a:effectLst/>
        </p:spPr>
        <p:txBody>
          <a:bodyPr/>
          <a:lstStyle/>
          <a:p>
            <a:pPr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Moduły i procesy poznawcze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9315" name="Rectangle 3"/>
          <p:cNvSpPr>
            <a:spLocks noGrp="1" noChangeArrowheads="1"/>
          </p:cNvSpPr>
          <p:nvPr>
            <p:ph idx="1"/>
          </p:nvPr>
        </p:nvSpPr>
        <p:spPr>
          <a:xfrm>
            <a:off x="371474" y="866775"/>
            <a:ext cx="4412281" cy="1033463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Proste funkcje realizowane są przez lokalne sieci, złożone wymagają współpracy całego mózgu. 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1399039" y="4941168"/>
            <a:ext cx="7744961" cy="1005955"/>
            <a:chOff x="1399039" y="5592102"/>
            <a:chExt cx="7744961" cy="1005955"/>
          </a:xfrm>
        </p:grpSpPr>
        <p:pic>
          <p:nvPicPr>
            <p:cNvPr id="27443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6481" y="5627529"/>
              <a:ext cx="1959878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443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929" y="5622036"/>
              <a:ext cx="1909071" cy="9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443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807" y="5618183"/>
              <a:ext cx="1909072" cy="911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444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039" y="5592102"/>
              <a:ext cx="1959878" cy="1005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77373" y="1916832"/>
            <a:ext cx="4293722" cy="298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aseline="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aseline="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aseline="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pl-PL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Lewa:   łatwe zadanie. </a:t>
            </a:r>
          </a:p>
          <a:p>
            <a:pPr marL="0" indent="0">
              <a:buFontTx/>
              <a:buNone/>
            </a:pPr>
            <a:r>
              <a:rPr lang="pl-PL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Prawa: trudniejsze zadanie.</a:t>
            </a:r>
          </a:p>
          <a:p>
            <a:pPr marL="0" indent="0">
              <a:buFontTx/>
              <a:buNone/>
            </a:pPr>
            <a:endParaRPr lang="pl-PL" sz="1000" kern="0" dirty="0" smtClean="0">
              <a:solidFill>
                <a:srgbClr val="F8F8F8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FontTx/>
              <a:buNone/>
            </a:pPr>
            <a:r>
              <a:rPr lang="pl-PL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Średnia dla 35 osób</a:t>
            </a:r>
            <a:r>
              <a:rPr lang="pl-PL" i="1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l-PL" sz="1000" kern="0" dirty="0" smtClean="0">
              <a:solidFill>
                <a:srgbClr val="F8F8F8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FontTx/>
              <a:buNone/>
            </a:pPr>
            <a:r>
              <a:rPr lang="pl-PL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Dynamiczne zmiany neurodynamiki, zależnie od obciążenia poznawczego (</a:t>
            </a:r>
            <a:r>
              <a:rPr lang="pl-PL" kern="0" dirty="0" err="1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Khaneman</a:t>
            </a:r>
            <a:r>
              <a:rPr lang="pl-PL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 System 2). </a:t>
            </a:r>
            <a:br>
              <a:rPr lang="pl-PL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</a:br>
            <a:r>
              <a:rPr lang="pl-PL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Rekrutacja obszarów sieci DMN! </a:t>
            </a:r>
            <a:br>
              <a:rPr lang="pl-PL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</a:br>
            <a:r>
              <a:rPr lang="pl-PL" kern="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Świadomości ~ globalnej aktywności.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95" y="1412776"/>
            <a:ext cx="4472905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9099" y="6165304"/>
            <a:ext cx="609711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aseline="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aseline="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aseline="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Karolina Finc et al, </a:t>
            </a:r>
            <a:r>
              <a:rPr lang="en-US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Human Brain Mapping </a:t>
            </a:r>
            <a:r>
              <a:rPr lang="en-US" dirty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(7/2017).</a:t>
            </a:r>
          </a:p>
        </p:txBody>
      </p:sp>
    </p:spTree>
    <p:extLst>
      <p:ext uri="{BB962C8B-B14F-4D97-AF65-F5344CB8AC3E}">
        <p14:creationId xmlns:p14="http://schemas.microsoft.com/office/powerpoint/2010/main" val="166417016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4" y="1196752"/>
            <a:ext cx="65246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Reprezentacje „Ja” w sieciach rozległych</a:t>
            </a:r>
            <a:endParaRPr lang="en-US" dirty="0" smtClean="0"/>
          </a:p>
        </p:txBody>
      </p:sp>
      <p:sp>
        <p:nvSpPr>
          <p:cNvPr id="4" name="Shape 275"/>
          <p:cNvSpPr txBox="1"/>
          <p:nvPr/>
        </p:nvSpPr>
        <p:spPr>
          <a:xfrm>
            <a:off x="815330" y="5866002"/>
            <a:ext cx="8208912" cy="8014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>
              <a:defRPr/>
            </a:pPr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Niektóre podsieci związane są z pojęciami dotyczącymi różnych aspektów „ja”, relacji ja-inni, autobiografią, rozpoznawaniem i myśleniem o sobie. 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03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060848"/>
            <a:ext cx="5760640" cy="1872208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Mierzenie świadomości</a:t>
            </a:r>
            <a:endParaRPr lang="pl-PL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5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52400"/>
            <a:ext cx="7543800" cy="10668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Neuronalne Korelaty Świadomości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1019175"/>
            <a:ext cx="8305800" cy="1041673"/>
          </a:xfrm>
        </p:spPr>
        <p:txBody>
          <a:bodyPr/>
          <a:lstStyle/>
          <a:p>
            <a:pPr algn="l" eaLnBrk="1" hangingPunct="1">
              <a:spcBef>
                <a:spcPts val="600"/>
              </a:spcBef>
              <a:spcAft>
                <a:spcPts val="1200"/>
              </a:spcAft>
            </a:pPr>
            <a:r>
              <a:rPr lang="pl-PL" altLang="pl-PL" sz="2000" dirty="0" smtClean="0"/>
              <a:t>Świadomość wymaga zintegrowanej rozproszonej aktywności całego mózgu.  Sama złożoność nie wystarczy: w móżdżku jest ¾ wszystkich neuronów ale wkład do procesów świadomych jest niewielki. 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2146300"/>
            <a:ext cx="5235575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67101" y="6051551"/>
            <a:ext cx="5543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spcBef>
                <a:spcPts val="1200"/>
              </a:spcBef>
              <a:defRPr/>
            </a:pP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Laureys S. et al., Lancet Neurology, </a:t>
            </a:r>
            <a:r>
              <a:rPr lang="fr-F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2004;3:537-54</a:t>
            </a:r>
            <a:endParaRPr lang="en-US" sz="2000" kern="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11560" y="2035671"/>
            <a:ext cx="3238128" cy="420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914400" indent="0" algn="ctr" rtl="0" eaLnBrk="0" fontAlgn="base" hangingPunct="0"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1200"/>
              </a:spcAft>
            </a:pPr>
            <a:r>
              <a:rPr lang="pl-PL" altLang="pl-PL" kern="0" dirty="0" smtClean="0"/>
              <a:t>Świadomość wymaga zintegrowanej rozproszonej aktywności całego mózgu.  Sama złożoność nie wystarczy: w móżdżku jest </a:t>
            </a:r>
            <a:br>
              <a:rPr lang="pl-PL" altLang="pl-PL" kern="0" dirty="0" smtClean="0"/>
            </a:br>
            <a:r>
              <a:rPr lang="pl-PL" altLang="pl-PL" kern="0" dirty="0" smtClean="0"/>
              <a:t>¾ wszystkich neuronów </a:t>
            </a:r>
            <a:br>
              <a:rPr lang="pl-PL" altLang="pl-PL" kern="0" dirty="0" smtClean="0"/>
            </a:br>
            <a:r>
              <a:rPr lang="pl-PL" altLang="pl-PL" kern="0" dirty="0" smtClean="0"/>
              <a:t>ale wkład do procesów świadomych jest niewielki. </a:t>
            </a:r>
          </a:p>
          <a:p>
            <a:pPr algn="l" eaLnBrk="1" hangingPunct="1">
              <a:spcBef>
                <a:spcPts val="600"/>
              </a:spcBef>
              <a:spcAft>
                <a:spcPts val="1200"/>
              </a:spcAft>
            </a:pPr>
            <a:r>
              <a:rPr lang="pl-PL" altLang="pl-PL" dirty="0"/>
              <a:t>Poszukiwanie neuronalnych </a:t>
            </a:r>
            <a:r>
              <a:rPr lang="pl-PL" altLang="pl-PL" dirty="0" smtClean="0"/>
              <a:t>korelatów świadomości rozpoczęte przez </a:t>
            </a:r>
            <a:r>
              <a:rPr lang="pl-PL" altLang="pl-PL" dirty="0" err="1" smtClean="0"/>
              <a:t>Cricka</a:t>
            </a:r>
            <a:r>
              <a:rPr lang="pl-PL" altLang="pl-PL" dirty="0" smtClean="0"/>
              <a:t> i  </a:t>
            </a: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dirty="0" smtClean="0"/>
              <a:t>Koch rozpoczęło się w 1990 r.  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664484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 txBox="1">
            <a:spLocks/>
          </p:cNvSpPr>
          <p:nvPr/>
        </p:nvSpPr>
        <p:spPr bwMode="auto">
          <a:xfrm>
            <a:off x="0" y="5595938"/>
            <a:ext cx="91440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0" rIns="228600" bIns="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J.S. Crone et al.  Testing 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 Neuronal Models of Effective Connectivity Within the </a:t>
            </a:r>
            <a:r>
              <a:rPr lang="en-US" altLang="en-US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Cortico</a:t>
            </a: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-Basal Ganglia-</a:t>
            </a:r>
            <a:r>
              <a:rPr lang="en-US" altLang="en-US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Thalamo</a:t>
            </a: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-Cortical 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Loop During Loss of </a:t>
            </a: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Consciousness. Cerebral 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Cortex. 2016;27(4):</a:t>
            </a: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2727-2738</a:t>
            </a:r>
            <a:endParaRPr lang="en-US" alt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16388" name="Straight Connector 8"/>
          <p:cNvCxnSpPr>
            <a:cxnSpLocks noChangeShapeType="1"/>
          </p:cNvCxnSpPr>
          <p:nvPr/>
        </p:nvCxnSpPr>
        <p:spPr bwMode="auto">
          <a:xfrm>
            <a:off x="0" y="551815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1" name="Picture 7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1133475"/>
            <a:ext cx="5943600" cy="42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7"/>
          <p:cNvSpPr txBox="1">
            <a:spLocks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Tx/>
              <a:buSzTx/>
            </a:pPr>
            <a:r>
              <a:rPr lang="pl-PL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Utrata i odzyskiwanie świadomości</a:t>
            </a:r>
            <a:endParaRPr lang="pl-PL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38125" y="1556206"/>
            <a:ext cx="27717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dirty="0" smtClean="0">
                <a:latin typeface="+mn-lt"/>
              </a:rPr>
              <a:t>Jaki struktury są kluczowe by procesy w mózgu były świadome? </a:t>
            </a:r>
          </a:p>
          <a:p>
            <a:pPr algn="l"/>
            <a:r>
              <a:rPr lang="pl-PL" sz="2000" dirty="0" smtClean="0">
                <a:latin typeface="+mn-lt"/>
              </a:rPr>
              <a:t>Anestezja </a:t>
            </a:r>
            <a:r>
              <a:rPr lang="pl-PL" sz="2000" dirty="0" err="1" smtClean="0">
                <a:latin typeface="+mn-lt"/>
              </a:rPr>
              <a:t>propofolem</a:t>
            </a:r>
            <a:r>
              <a:rPr lang="pl-PL" sz="2000" dirty="0" smtClean="0">
                <a:latin typeface="+mn-lt"/>
              </a:rPr>
              <a:t>, spoczynkowe fMRI.  </a:t>
            </a:r>
          </a:p>
          <a:p>
            <a:pPr algn="l"/>
            <a:r>
              <a:rPr lang="pl-PL" sz="800" dirty="0" smtClean="0">
                <a:latin typeface="+mn-lt"/>
              </a:rPr>
              <a:t/>
            </a:r>
            <a:br>
              <a:rPr lang="pl-PL" sz="800" dirty="0" smtClean="0">
                <a:latin typeface="+mn-lt"/>
              </a:rPr>
            </a:br>
            <a:r>
              <a:rPr lang="pl-PL" sz="2000" dirty="0" smtClean="0">
                <a:latin typeface="+mn-lt"/>
              </a:rPr>
              <a:t>7 modeli neuronalnych określających efektywne połączenia w mózgu, dopasowanie do modeli  pokazuje centralną rolę gałki bladej. </a:t>
            </a:r>
          </a:p>
        </p:txBody>
      </p:sp>
    </p:spTree>
    <p:extLst>
      <p:ext uri="{BB962C8B-B14F-4D97-AF65-F5344CB8AC3E}">
        <p14:creationId xmlns:p14="http://schemas.microsoft.com/office/powerpoint/2010/main" val="540603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52400"/>
            <a:ext cx="7543800" cy="10668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Poziomy świadomości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6275" y="1038225"/>
            <a:ext cx="8305800" cy="1742703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  <a:spcAft>
                <a:spcPts val="600"/>
              </a:spcAft>
            </a:pPr>
            <a:r>
              <a:rPr lang="pl-PL" altLang="pl-PL" sz="2000" dirty="0" smtClean="0"/>
              <a:t>Nie da się sprowadzić oceny świadomości do jednej miary liczbowej. </a:t>
            </a:r>
            <a:br>
              <a:rPr lang="pl-PL" altLang="pl-PL" sz="2000" dirty="0" smtClean="0"/>
            </a:br>
            <a:r>
              <a:rPr lang="pl-PL" altLang="pl-PL" sz="2000" dirty="0" smtClean="0"/>
              <a:t>Warto próbować określić jej poziom w anestezji, zaburzeniach świadomości, padaczce, u niemowląt, zwierząt czy sztucznych systemów.  Złożoność + łatwa  kategoryzacja: niezbyt chaotyczna i niezbyt regularna, średnia entropia. </a:t>
            </a:r>
            <a:br>
              <a:rPr lang="pl-PL" altLang="pl-PL" sz="2000" dirty="0" smtClean="0"/>
            </a:br>
            <a:r>
              <a:rPr lang="pl-PL" altLang="pl-PL" sz="2000" dirty="0" smtClean="0"/>
              <a:t>Wiele aktywnych podsieci łączących aktywację różnych regionów.  </a:t>
            </a:r>
          </a:p>
        </p:txBody>
      </p:sp>
      <p:pic>
        <p:nvPicPr>
          <p:cNvPr id="21508" name="Picture 2" descr="http://www.frontiersin.org/files/Articles/55875/fnhum-08-00020-r2/image_m/fnhum-08-00020-g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02" y="2752188"/>
            <a:ext cx="6223998" cy="37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7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5715000" cy="727075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Świadomość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325" y="1193800"/>
            <a:ext cx="8104188" cy="5397500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pl-PL" dirty="0" smtClean="0">
                <a:ea typeface="Calibri" pitchFamily="34" charset="0"/>
                <a:cs typeface="Calibri" pitchFamily="34" charset="0"/>
              </a:rPr>
              <a:t>John Locke, </a:t>
            </a:r>
            <a:r>
              <a:rPr lang="en-US" altLang="pl-PL" i="1" dirty="0" smtClean="0">
                <a:ea typeface="Calibri" pitchFamily="34" charset="0"/>
                <a:cs typeface="Calibri" pitchFamily="34" charset="0"/>
              </a:rPr>
              <a:t>An Essay Concerning Human </a:t>
            </a:r>
            <a:br>
              <a:rPr lang="en-US" altLang="pl-PL" i="1" dirty="0" smtClean="0">
                <a:ea typeface="Calibri" pitchFamily="34" charset="0"/>
                <a:cs typeface="Calibri" pitchFamily="34" charset="0"/>
              </a:rPr>
            </a:br>
            <a:r>
              <a:rPr lang="en-US" altLang="pl-PL" i="1" dirty="0" smtClean="0">
                <a:ea typeface="Calibri" pitchFamily="34" charset="0"/>
                <a:cs typeface="Calibri" pitchFamily="34" charset="0"/>
              </a:rPr>
              <a:t>Understanding</a:t>
            </a:r>
            <a:r>
              <a:rPr lang="en-US" altLang="pl-PL" dirty="0" smtClean="0">
                <a:ea typeface="Calibri" pitchFamily="34" charset="0"/>
                <a:cs typeface="Calibri" pitchFamily="34" charset="0"/>
              </a:rPr>
              <a:t>, 1689. Book II, Chap. I, §19</a:t>
            </a:r>
          </a:p>
          <a:p>
            <a:pPr marL="0" indent="0" eaLnBrk="1" hangingPunct="1">
              <a:buFontTx/>
              <a:buNone/>
            </a:pPr>
            <a:endParaRPr lang="en-US" altLang="pl-PL" sz="1000" dirty="0" smtClean="0">
              <a:ea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pl-PL" i="1" dirty="0" smtClean="0"/>
              <a:t>Consciousness is the perception of what </a:t>
            </a:r>
            <a:br>
              <a:rPr lang="en-US" altLang="pl-PL" i="1" dirty="0" smtClean="0"/>
            </a:br>
            <a:r>
              <a:rPr lang="en-US" altLang="pl-PL" i="1" dirty="0" smtClean="0"/>
              <a:t>passes in a man’s own mind. </a:t>
            </a:r>
          </a:p>
          <a:p>
            <a:pPr marL="0" indent="0" eaLnBrk="1" hangingPunct="1">
              <a:buFontTx/>
              <a:buNone/>
            </a:pPr>
            <a:r>
              <a:rPr lang="pl-PL" altLang="pl-PL" i="1" dirty="0" smtClean="0"/>
              <a:t>Świadomość to percepcja tego, co się dzieje we</a:t>
            </a:r>
            <a:br>
              <a:rPr lang="pl-PL" altLang="pl-PL" i="1" dirty="0" smtClean="0"/>
            </a:br>
            <a:r>
              <a:rPr lang="pl-PL" altLang="pl-PL" i="1" dirty="0" smtClean="0"/>
              <a:t>własnym umyśle człowieka. </a:t>
            </a:r>
            <a:br>
              <a:rPr lang="pl-PL" altLang="pl-PL" i="1" dirty="0" smtClean="0"/>
            </a:br>
            <a:endParaRPr lang="pl-PL" altLang="pl-PL" sz="800" i="1" dirty="0" smtClean="0"/>
          </a:p>
          <a:p>
            <a:pPr marL="0" indent="0" eaLnBrk="1" hangingPunct="1">
              <a:buFontTx/>
              <a:buNone/>
            </a:pPr>
            <a:r>
              <a:rPr lang="pl-PL" altLang="pl-PL" dirty="0" smtClean="0"/>
              <a:t>Nic tajemniczego, niektóre zwierzęta i roboty </a:t>
            </a:r>
            <a:br>
              <a:rPr lang="pl-PL" altLang="pl-PL" dirty="0" smtClean="0"/>
            </a:br>
            <a:r>
              <a:rPr lang="pl-PL" altLang="pl-PL" dirty="0" smtClean="0"/>
              <a:t>też mogą postrzegać stany swojego mózgu </a:t>
            </a:r>
            <a:br>
              <a:rPr lang="pl-PL" altLang="pl-PL" dirty="0" smtClean="0"/>
            </a:br>
            <a:r>
              <a:rPr lang="pl-PL" altLang="pl-PL" dirty="0" smtClean="0"/>
              <a:t>a nie tylko reagować.</a:t>
            </a:r>
            <a:br>
              <a:rPr lang="pl-PL" altLang="pl-PL" dirty="0" smtClean="0"/>
            </a:br>
            <a:r>
              <a:rPr lang="pl-PL" altLang="pl-PL" dirty="0" smtClean="0"/>
              <a:t> </a:t>
            </a:r>
          </a:p>
          <a:p>
            <a:pPr marL="0" indent="0" eaLnBrk="1" hangingPunct="1">
              <a:buNone/>
            </a:pPr>
            <a:r>
              <a:rPr lang="pl-PL" altLang="pl-PL" dirty="0" smtClean="0">
                <a:ea typeface="Calibri" pitchFamily="34" charset="0"/>
                <a:cs typeface="Calibri" pitchFamily="34" charset="0"/>
              </a:rPr>
              <a:t>Umysł jest niewielką częścią tego, co robi mózg. </a:t>
            </a:r>
            <a:br>
              <a:rPr lang="pl-PL" altLang="pl-PL" dirty="0" smtClean="0">
                <a:ea typeface="Calibri" pitchFamily="34" charset="0"/>
                <a:cs typeface="Calibri" pitchFamily="34" charset="0"/>
              </a:rPr>
            </a:br>
            <a:r>
              <a:rPr lang="pl-PL" altLang="pl-PL" dirty="0" smtClean="0">
                <a:ea typeface="Calibri" pitchFamily="34" charset="0"/>
                <a:cs typeface="Calibri" pitchFamily="34" charset="0"/>
              </a:rPr>
              <a:t>Jak mózg postrzega własną aktywność? </a:t>
            </a:r>
            <a:br>
              <a:rPr lang="pl-PL" altLang="pl-PL" dirty="0" smtClean="0">
                <a:ea typeface="Calibri" pitchFamily="34" charset="0"/>
                <a:cs typeface="Calibri" pitchFamily="34" charset="0"/>
              </a:rPr>
            </a:br>
            <a:r>
              <a:rPr lang="pl-PL" altLang="pl-PL" dirty="0" smtClean="0">
                <a:ea typeface="Calibri" pitchFamily="34" charset="0"/>
                <a:cs typeface="Calibri" pitchFamily="34" charset="0"/>
              </a:rPr>
              <a:t>Jak powstają subiektywne wrażenia? </a:t>
            </a:r>
          </a:p>
        </p:txBody>
      </p:sp>
      <p:pic>
        <p:nvPicPr>
          <p:cNvPr id="4100" name="Picture 6" descr="http://d.gr-assets.com/books/1328865350l/281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82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12738"/>
            <a:ext cx="6577655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Kognitywna kontrola mózgów?</a:t>
            </a:r>
            <a:endParaRPr lang="en-US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5796" y="990600"/>
            <a:ext cx="2778038" cy="560675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sz="2000" dirty="0" smtClean="0"/>
              <a:t>Armia USA używa procedur nazwanych Engagement </a:t>
            </a:r>
            <a:r>
              <a:rPr lang="pl-PL" sz="2000" dirty="0" err="1" smtClean="0"/>
              <a:t>Skills</a:t>
            </a:r>
            <a:r>
              <a:rPr lang="pl-PL" sz="2000" dirty="0" smtClean="0"/>
              <a:t> </a:t>
            </a:r>
            <a:r>
              <a:rPr lang="pl-PL" sz="2000" dirty="0" err="1" smtClean="0"/>
              <a:t>Trainer</a:t>
            </a:r>
            <a:r>
              <a:rPr lang="pl-PL" sz="2000" dirty="0" smtClean="0"/>
              <a:t> (EST), w tym </a:t>
            </a:r>
            <a:r>
              <a:rPr lang="pl-PL" sz="2000" dirty="0" err="1" smtClean="0">
                <a:hlinkClick r:id="rId3"/>
              </a:rPr>
              <a:t>Intific</a:t>
            </a:r>
            <a:r>
              <a:rPr lang="pl-PL" sz="2000" dirty="0" smtClean="0">
                <a:hlinkClick r:id="rId3"/>
              </a:rPr>
              <a:t> Neuro-EST</a:t>
            </a:r>
            <a:r>
              <a:rPr lang="pl-PL" sz="2000" dirty="0" smtClean="0"/>
              <a:t>, analiza EEG w połączeniu z wielokanałową stymulacją </a:t>
            </a:r>
            <a:r>
              <a:rPr lang="pl-PL" sz="2000" dirty="0" err="1" smtClean="0"/>
              <a:t>przezczasz-kową</a:t>
            </a:r>
            <a:r>
              <a:rPr lang="pl-PL" sz="2000" dirty="0" smtClean="0"/>
              <a:t> (HD-DCS &gt;100 elektrod)  by pobudzić mózg nowicjusza tak jak </a:t>
            </a:r>
            <a:br>
              <a:rPr lang="pl-PL" sz="2000" dirty="0" smtClean="0"/>
            </a:br>
            <a:r>
              <a:rPr lang="pl-PL" sz="2000" dirty="0" smtClean="0"/>
              <a:t>eksperta.  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sz="2000" dirty="0" smtClean="0"/>
              <a:t>Transfer umiejętności,  zmiana neurodynamiki na bardziej efektywną? 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sz="2000" dirty="0" smtClean="0"/>
              <a:t>Wielkie możliwości … </a:t>
            </a:r>
            <a:br>
              <a:rPr lang="pl-PL" sz="2000" dirty="0" smtClean="0"/>
            </a:br>
            <a:r>
              <a:rPr lang="pl-PL" sz="2000" dirty="0" smtClean="0"/>
              <a:t>i wielkie zagrożenia.</a:t>
            </a:r>
            <a:endParaRPr lang="pl-PL" sz="2000" dirty="0"/>
          </a:p>
        </p:txBody>
      </p:sp>
      <p:sp>
        <p:nvSpPr>
          <p:cNvPr id="2" name="AutoShape 2" descr="Image result for tdcs heads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Image result for tdcs heads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6" descr="Image result for tdcs headse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57816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834" y="3493368"/>
            <a:ext cx="3668787" cy="22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420269"/>
            <a:ext cx="23431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3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060848"/>
            <a:ext cx="5760640" cy="1872208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Świadome maszyny?  </a:t>
            </a:r>
            <a:endParaRPr lang="pl-PL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7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Mózg czy dusza? Co czyni nas ludźmi?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4267" y="5563839"/>
            <a:ext cx="8350250" cy="115287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Konferencja: </a:t>
            </a:r>
            <a:r>
              <a:rPr lang="en-US" dirty="0" smtClean="0">
                <a:hlinkClick r:id="rId2"/>
              </a:rPr>
              <a:t>Soul </a:t>
            </a:r>
            <a:r>
              <a:rPr lang="en-US" dirty="0">
                <a:hlinkClick r:id="rId2"/>
              </a:rPr>
              <a:t>or brain: what makes us human?</a:t>
            </a:r>
            <a:r>
              <a:rPr lang="en-US" dirty="0"/>
              <a:t> Interdisciplinary Workshop, Faculty of Theology, Nicolaus Copernicus </a:t>
            </a:r>
            <a:r>
              <a:rPr lang="en-US" dirty="0" smtClean="0"/>
              <a:t>University</a:t>
            </a:r>
            <a:r>
              <a:rPr lang="pl-PL" dirty="0" smtClean="0"/>
              <a:t> (</a:t>
            </a:r>
            <a:r>
              <a:rPr lang="en-US" dirty="0" smtClean="0"/>
              <a:t>9-21</a:t>
            </a:r>
            <a:r>
              <a:rPr lang="pl-PL" dirty="0" smtClean="0"/>
              <a:t>/10/</a:t>
            </a:r>
            <a:r>
              <a:rPr lang="en-US" dirty="0" smtClean="0"/>
              <a:t>2016</a:t>
            </a:r>
            <a:r>
              <a:rPr lang="pl-PL" dirty="0" smtClean="0"/>
              <a:t>).</a:t>
            </a:r>
          </a:p>
          <a:p>
            <a:pPr marL="0" indent="0">
              <a:buNone/>
            </a:pPr>
            <a:r>
              <a:rPr lang="pl-PL" dirty="0" smtClean="0"/>
              <a:t>Nie ma magicznej substancji animującej ciała … jest mózg. </a:t>
            </a:r>
          </a:p>
        </p:txBody>
      </p:sp>
      <p:pic>
        <p:nvPicPr>
          <p:cNvPr id="6146" name="Picture 2" descr="Image result for thought in the b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79" y="908720"/>
            <a:ext cx="5334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6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352928" cy="792162"/>
          </a:xfrm>
        </p:spPr>
        <p:txBody>
          <a:bodyPr/>
          <a:lstStyle/>
          <a:p>
            <a:r>
              <a:rPr lang="pl-PL" dirty="0" smtClean="0"/>
              <a:t>BICA, Brain-</a:t>
            </a:r>
            <a:r>
              <a:rPr lang="pl-PL" dirty="0" err="1" smtClean="0"/>
              <a:t>Inspired</a:t>
            </a:r>
            <a:r>
              <a:rPr lang="pl-PL" dirty="0" smtClean="0"/>
              <a:t> Cognitive Architecture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5949280"/>
            <a:ext cx="8350250" cy="79283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Korelacje nie wystarczą, do zrozumienia potrzebny jest model odtwarzający funkcje, przeniesienie naszej wiedzy do fizycznego, neuronowego symulatora. 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96152"/>
            <a:ext cx="5565963" cy="49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242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Neuromorficzne</a:t>
            </a: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komputery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23528" y="1043243"/>
            <a:ext cx="8350250" cy="1521661"/>
          </a:xfrm>
        </p:spPr>
        <p:txBody>
          <a:bodyPr/>
          <a:lstStyle/>
          <a:p>
            <a:pPr lvl="0">
              <a:spcAft>
                <a:spcPts val="1200"/>
              </a:spcAft>
            </a:pPr>
            <a:r>
              <a:rPr lang="pl-PL" dirty="0">
                <a:solidFill>
                  <a:srgbClr val="EAEAEA"/>
                </a:solidFill>
              </a:rPr>
              <a:t>Projekt </a:t>
            </a:r>
            <a:r>
              <a:rPr lang="en-US" dirty="0" err="1">
                <a:solidFill>
                  <a:srgbClr val="EAEAEA"/>
                </a:solidFill>
              </a:rPr>
              <a:t>Sy</a:t>
            </a:r>
            <a:r>
              <a:rPr lang="pl-PL" dirty="0">
                <a:solidFill>
                  <a:srgbClr val="EAEAEA"/>
                </a:solidFill>
              </a:rPr>
              <a:t>NAPSE 2015:</a:t>
            </a:r>
            <a:r>
              <a:rPr lang="en-US" dirty="0">
                <a:solidFill>
                  <a:srgbClr val="EAEAEA"/>
                </a:solidFill>
              </a:rPr>
              <a:t> IBM </a:t>
            </a:r>
            <a:r>
              <a:rPr lang="en-US" dirty="0" err="1">
                <a:solidFill>
                  <a:srgbClr val="EAEAEA"/>
                </a:solidFill>
              </a:rPr>
              <a:t>TrueNorth</a:t>
            </a:r>
            <a:r>
              <a:rPr lang="pl-PL" dirty="0">
                <a:solidFill>
                  <a:srgbClr val="EAEAEA"/>
                </a:solidFill>
              </a:rPr>
              <a:t> chip </a:t>
            </a:r>
            <a:br>
              <a:rPr lang="pl-PL" dirty="0">
                <a:solidFill>
                  <a:srgbClr val="EAEAEA"/>
                </a:solidFill>
              </a:rPr>
            </a:br>
            <a:r>
              <a:rPr lang="pl-PL" dirty="0">
                <a:solidFill>
                  <a:srgbClr val="EAEAEA"/>
                </a:solidFill>
              </a:rPr>
              <a:t>1 chip </a:t>
            </a:r>
            <a:r>
              <a:rPr lang="pl-PL" dirty="0">
                <a:solidFill>
                  <a:srgbClr val="EAEAEA"/>
                </a:solidFill>
                <a:latin typeface="Symbol" panose="05050102010706020507" pitchFamily="18" charset="2"/>
              </a:rPr>
              <a:t>~</a:t>
            </a:r>
            <a:r>
              <a:rPr lang="en-US" dirty="0">
                <a:solidFill>
                  <a:srgbClr val="FFFF00"/>
                </a:solidFill>
              </a:rPr>
              <a:t>1 </a:t>
            </a:r>
            <a:r>
              <a:rPr lang="pl-PL" dirty="0">
                <a:solidFill>
                  <a:srgbClr val="FFFF00"/>
                </a:solidFill>
              </a:rPr>
              <a:t>mln</a:t>
            </a:r>
            <a:r>
              <a:rPr lang="pl-PL" dirty="0">
                <a:solidFill>
                  <a:srgbClr val="EAEAEA"/>
                </a:solidFill>
              </a:rPr>
              <a:t> neuronów i </a:t>
            </a:r>
            <a:r>
              <a:rPr lang="pl-PL" dirty="0">
                <a:solidFill>
                  <a:srgbClr val="FFFF00"/>
                </a:solidFill>
              </a:rPr>
              <a:t>1/4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pl-PL" dirty="0">
                <a:solidFill>
                  <a:srgbClr val="FFFF00"/>
                </a:solidFill>
              </a:rPr>
              <a:t>mld</a:t>
            </a:r>
            <a:r>
              <a:rPr lang="pl-PL" dirty="0">
                <a:solidFill>
                  <a:srgbClr val="EAEAEA"/>
                </a:solidFill>
              </a:rPr>
              <a:t> synaps (</a:t>
            </a:r>
            <a:r>
              <a:rPr lang="pl-PL" dirty="0">
                <a:solidFill>
                  <a:srgbClr val="FFFF00"/>
                </a:solidFill>
              </a:rPr>
              <a:t>5.4 mld</a:t>
            </a:r>
            <a:r>
              <a:rPr lang="pl-PL" dirty="0">
                <a:solidFill>
                  <a:srgbClr val="EAEAEA"/>
                </a:solidFill>
              </a:rPr>
              <a:t> tranzystorów), </a:t>
            </a:r>
            <a:br>
              <a:rPr lang="pl-PL" dirty="0">
                <a:solidFill>
                  <a:srgbClr val="EAEAEA"/>
                </a:solidFill>
              </a:rPr>
            </a:br>
            <a:r>
              <a:rPr lang="pl-PL" dirty="0">
                <a:solidFill>
                  <a:srgbClr val="EAEAEA"/>
                </a:solidFill>
              </a:rPr>
              <a:t>1 moduł=</a:t>
            </a:r>
            <a:r>
              <a:rPr lang="en-US" dirty="0">
                <a:solidFill>
                  <a:srgbClr val="EAEAEA"/>
                </a:solidFill>
              </a:rPr>
              <a:t>16 </a:t>
            </a:r>
            <a:r>
              <a:rPr lang="pl-PL" dirty="0">
                <a:solidFill>
                  <a:srgbClr val="EAEAEA"/>
                </a:solidFill>
              </a:rPr>
              <a:t>chipów </a:t>
            </a:r>
            <a:r>
              <a:rPr lang="pl-PL" dirty="0">
                <a:solidFill>
                  <a:srgbClr val="EAEAEA"/>
                </a:solidFill>
                <a:latin typeface="Symbol" panose="05050102010706020507" pitchFamily="18" charset="2"/>
              </a:rPr>
              <a:t>~</a:t>
            </a:r>
            <a:r>
              <a:rPr lang="pl-PL" dirty="0">
                <a:solidFill>
                  <a:srgbClr val="FFFF00"/>
                </a:solidFill>
              </a:rPr>
              <a:t>16 mln</a:t>
            </a:r>
            <a:r>
              <a:rPr lang="pl-PL" dirty="0">
                <a:solidFill>
                  <a:srgbClr val="EAEAEA"/>
                </a:solidFill>
              </a:rPr>
              <a:t> neuronów, </a:t>
            </a:r>
            <a:r>
              <a:rPr lang="pl-PL" dirty="0">
                <a:solidFill>
                  <a:srgbClr val="FFFF00"/>
                </a:solidFill>
              </a:rPr>
              <a:t>4 mld</a:t>
            </a:r>
            <a:r>
              <a:rPr lang="pl-PL" dirty="0">
                <a:solidFill>
                  <a:srgbClr val="EAEAEA"/>
                </a:solidFill>
              </a:rPr>
              <a:t> synaps, moc 1</a:t>
            </a:r>
            <a:r>
              <a:rPr lang="en-US" dirty="0">
                <a:solidFill>
                  <a:srgbClr val="EAEAEA"/>
                </a:solidFill>
              </a:rPr>
              <a:t>.</a:t>
            </a:r>
            <a:r>
              <a:rPr lang="pl-PL" dirty="0">
                <a:solidFill>
                  <a:srgbClr val="EAEAEA"/>
                </a:solidFill>
              </a:rPr>
              <a:t>1</a:t>
            </a:r>
            <a:r>
              <a:rPr lang="en-US" dirty="0">
                <a:solidFill>
                  <a:srgbClr val="EAEAEA"/>
                </a:solidFill>
              </a:rPr>
              <a:t> </a:t>
            </a:r>
            <a:r>
              <a:rPr lang="pl-PL" dirty="0">
                <a:solidFill>
                  <a:srgbClr val="EAEAEA"/>
                </a:solidFill>
              </a:rPr>
              <a:t>wata!</a:t>
            </a:r>
            <a:r>
              <a:rPr lang="en-US" dirty="0">
                <a:solidFill>
                  <a:srgbClr val="EAEAEA"/>
                </a:solidFill>
              </a:rPr>
              <a:t> </a:t>
            </a:r>
            <a:r>
              <a:rPr lang="pl-PL" dirty="0">
                <a:solidFill>
                  <a:srgbClr val="EAEAEA"/>
                </a:solidFill>
              </a:rPr>
              <a:t/>
            </a:r>
            <a:br>
              <a:rPr lang="pl-PL" dirty="0">
                <a:solidFill>
                  <a:srgbClr val="EAEAEA"/>
                </a:solidFill>
              </a:rPr>
            </a:br>
            <a:r>
              <a:rPr lang="pl-PL" dirty="0">
                <a:solidFill>
                  <a:srgbClr val="EAEAEA"/>
                </a:solidFill>
              </a:rPr>
              <a:t>Skalowanie: 256 modułów </a:t>
            </a:r>
            <a:r>
              <a:rPr lang="pl-PL" dirty="0">
                <a:solidFill>
                  <a:srgbClr val="EAEAEA"/>
                </a:solidFill>
                <a:latin typeface="Symbol" panose="05050102010706020507" pitchFamily="18" charset="2"/>
              </a:rPr>
              <a:t>~</a:t>
            </a:r>
            <a:r>
              <a:rPr lang="pl-PL" dirty="0">
                <a:solidFill>
                  <a:srgbClr val="FFFF00"/>
                </a:solidFill>
              </a:rPr>
              <a:t>4 mld</a:t>
            </a:r>
            <a:r>
              <a:rPr lang="pl-PL" dirty="0">
                <a:solidFill>
                  <a:srgbClr val="EAEAEA"/>
                </a:solidFill>
              </a:rPr>
              <a:t> neuronów, </a:t>
            </a:r>
            <a:r>
              <a:rPr lang="pl-PL" dirty="0">
                <a:solidFill>
                  <a:srgbClr val="FFFF00"/>
                </a:solidFill>
              </a:rPr>
              <a:t>1T</a:t>
            </a:r>
            <a:r>
              <a:rPr lang="pl-PL" dirty="0">
                <a:solidFill>
                  <a:srgbClr val="EAEAEA"/>
                </a:solidFill>
              </a:rPr>
              <a:t> = </a:t>
            </a:r>
            <a:r>
              <a:rPr lang="pl-PL" dirty="0">
                <a:solidFill>
                  <a:srgbClr val="FFFF00"/>
                </a:solidFill>
              </a:rPr>
              <a:t>10</a:t>
            </a:r>
            <a:r>
              <a:rPr lang="pl-PL" baseline="30000" dirty="0">
                <a:solidFill>
                  <a:srgbClr val="FFFF00"/>
                </a:solidFill>
              </a:rPr>
              <a:t>12</a:t>
            </a:r>
            <a:r>
              <a:rPr lang="pl-PL" dirty="0">
                <a:solidFill>
                  <a:srgbClr val="EAEAEA"/>
                </a:solidFill>
              </a:rPr>
              <a:t> synaps, &lt; </a:t>
            </a:r>
            <a:r>
              <a:rPr lang="pl-PL" dirty="0">
                <a:solidFill>
                  <a:srgbClr val="FFFF00"/>
                </a:solidFill>
              </a:rPr>
              <a:t>300 W</a:t>
            </a:r>
            <a:r>
              <a:rPr lang="pl-PL" dirty="0">
                <a:solidFill>
                  <a:srgbClr val="EAEAEA"/>
                </a:solidFill>
              </a:rPr>
              <a:t>.  </a:t>
            </a:r>
          </a:p>
        </p:txBody>
      </p:sp>
      <p:pic>
        <p:nvPicPr>
          <p:cNvPr id="14338" name="Picture 2" descr="Rackmount m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52" y="2420888"/>
            <a:ext cx="4762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83568" y="2492896"/>
            <a:ext cx="3096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IBM Neuromorphic System </a:t>
            </a:r>
            <a:r>
              <a:rPr lang="pl-PL" sz="2000" dirty="0">
                <a:solidFill>
                  <a:srgbClr val="FFFF00"/>
                </a:solidFill>
                <a:latin typeface="+mn-lt"/>
              </a:rPr>
              <a:t>osiąga złożoność </a:t>
            </a:r>
            <a:r>
              <a:rPr lang="pl-PL" sz="2000" dirty="0">
                <a:solidFill>
                  <a:srgbClr val="FFFF00"/>
                </a:solidFill>
                <a:latin typeface="+mn-lt"/>
                <a:sym typeface="Symbol"/>
              </a:rPr>
              <a:t></a:t>
            </a:r>
            <a:r>
              <a:rPr lang="pl-PL" sz="2000" dirty="0">
                <a:solidFill>
                  <a:srgbClr val="FFFF00"/>
                </a:solidFill>
                <a:latin typeface="+mn-lt"/>
              </a:rPr>
              <a:t> ludzkiego mózgu. 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  <a:p>
            <a:endParaRPr lang="pl-PL" sz="1000" dirty="0" smtClean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pl-PL" sz="2000" dirty="0" smtClean="0">
                <a:latin typeface="+mn-lt"/>
              </a:rPr>
              <a:t>Ale neurony są typu </a:t>
            </a:r>
            <a:r>
              <a:rPr lang="pl-PL" sz="2000" dirty="0" err="1" smtClean="0">
                <a:latin typeface="+mn-lt"/>
              </a:rPr>
              <a:t>integrate</a:t>
            </a:r>
            <a:r>
              <a:rPr lang="pl-PL" sz="2000" dirty="0" smtClean="0">
                <a:latin typeface="+mn-lt"/>
              </a:rPr>
              <a:t> &amp; </a:t>
            </a:r>
            <a:r>
              <a:rPr lang="pl-PL" sz="2000" dirty="0" err="1" smtClean="0">
                <a:latin typeface="+mn-lt"/>
              </a:rPr>
              <a:t>fire</a:t>
            </a:r>
            <a:r>
              <a:rPr lang="pl-PL" sz="2000" dirty="0" smtClean="0">
                <a:latin typeface="+mn-lt"/>
              </a:rPr>
              <a:t>, </a:t>
            </a:r>
            <a:r>
              <a:rPr lang="pl-PL" sz="2000" dirty="0" err="1" smtClean="0">
                <a:latin typeface="+mn-lt"/>
              </a:rPr>
              <a:t>progra-mowanie</a:t>
            </a:r>
            <a:r>
              <a:rPr lang="pl-PL" sz="2000" dirty="0" smtClean="0">
                <a:latin typeface="+mn-lt"/>
              </a:rPr>
              <a:t> nie będzie łatwe.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IBM </a:t>
            </a:r>
            <a:r>
              <a:rPr lang="en-US" sz="2000" dirty="0">
                <a:latin typeface="+mn-lt"/>
              </a:rPr>
              <a:t>Research </a:t>
            </a:r>
            <a:r>
              <a:rPr lang="pl-PL" sz="2000" dirty="0" smtClean="0">
                <a:latin typeface="+mn-lt"/>
              </a:rPr>
              <a:t>założył </a:t>
            </a:r>
            <a:r>
              <a:rPr lang="en-US" sz="2000" dirty="0" err="1" smtClean="0">
                <a:latin typeface="+mn-lt"/>
              </a:rPr>
              <a:t>SyNAPSE</a:t>
            </a:r>
            <a:r>
              <a:rPr lang="en-US" sz="2000" dirty="0" smtClean="0">
                <a:latin typeface="+mn-lt"/>
              </a:rPr>
              <a:t> University</a:t>
            </a:r>
            <a:r>
              <a:rPr lang="pl-PL" sz="2000" dirty="0" smtClean="0">
                <a:latin typeface="+mn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pl-PL" sz="2000" dirty="0" smtClean="0">
                <a:latin typeface="+mn-lt"/>
              </a:rPr>
              <a:t>Samsung </a:t>
            </a:r>
            <a:r>
              <a:rPr lang="pl-PL" sz="2000" dirty="0" err="1" smtClean="0">
                <a:latin typeface="+mn-lt"/>
              </a:rPr>
              <a:t>Dynamic</a:t>
            </a:r>
            <a:r>
              <a:rPr lang="pl-PL" sz="2000" dirty="0" smtClean="0">
                <a:latin typeface="+mn-lt"/>
              </a:rPr>
              <a:t> </a:t>
            </a:r>
            <a:r>
              <a:rPr lang="pl-PL" sz="2000" dirty="0" err="1">
                <a:latin typeface="+mn-lt"/>
              </a:rPr>
              <a:t>Vision</a:t>
            </a:r>
            <a:r>
              <a:rPr lang="pl-PL" sz="2000" dirty="0">
                <a:latin typeface="+mn-lt"/>
              </a:rPr>
              <a:t> Sensor (DVS</a:t>
            </a:r>
            <a:r>
              <a:rPr lang="pl-PL" sz="2000" dirty="0" smtClean="0">
                <a:latin typeface="+mn-lt"/>
              </a:rPr>
              <a:t>) jest z TN. </a:t>
            </a:r>
            <a:br>
              <a:rPr lang="pl-PL" sz="2000" dirty="0" smtClean="0">
                <a:latin typeface="+mn-lt"/>
              </a:rPr>
            </a:br>
            <a:r>
              <a:rPr lang="pl-PL" sz="2000" dirty="0" err="1" smtClean="0">
                <a:latin typeface="+mn-lt"/>
              </a:rPr>
              <a:t>Supersymulator</a:t>
            </a:r>
            <a:r>
              <a:rPr lang="pl-PL" sz="2000" dirty="0" smtClean="0">
                <a:latin typeface="+mn-lt"/>
              </a:rPr>
              <a:t> dla HBP? </a:t>
            </a:r>
            <a:endParaRPr lang="pl-P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36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Sztuczne mózgi?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23528" y="1043243"/>
            <a:ext cx="8496944" cy="5410093"/>
          </a:xfrm>
        </p:spPr>
        <p:txBody>
          <a:bodyPr/>
          <a:lstStyle/>
          <a:p>
            <a:pPr marL="0" lvl="0" indent="0">
              <a:spcAft>
                <a:spcPts val="1200"/>
              </a:spcAft>
              <a:buNone/>
            </a:pPr>
            <a:r>
              <a:rPr lang="pl-PL" dirty="0" smtClean="0">
                <a:solidFill>
                  <a:srgbClr val="EAEAEA"/>
                </a:solidFill>
              </a:rPr>
              <a:t>Jak szczegółowa symulacja struktur mózgu jest potrzebna by odtworzyć różne funkcje? To zależy od pytań, jakie stawiamy. </a:t>
            </a:r>
          </a:p>
          <a:p>
            <a:pPr>
              <a:spcAft>
                <a:spcPts val="1200"/>
              </a:spcAft>
            </a:pPr>
            <a:r>
              <a:rPr lang="pl-PL" dirty="0" smtClean="0">
                <a:solidFill>
                  <a:srgbClr val="EAEAEA"/>
                </a:solidFill>
              </a:rPr>
              <a:t>Realizacja większości funkcji wymagających inteligencji jest możliwa za pomocą sztucznych sieci neuronowych, bardzo uproszczonych modeli neuronów i ogólnych </a:t>
            </a:r>
            <a:r>
              <a:rPr lang="pl-PL" dirty="0" smtClean="0">
                <a:solidFill>
                  <a:srgbClr val="EAEAEA"/>
                </a:solidFill>
              </a:rPr>
              <a:t>inspiracji dotyczących budowy mózgu. </a:t>
            </a:r>
            <a:br>
              <a:rPr lang="pl-PL" dirty="0" smtClean="0">
                <a:solidFill>
                  <a:srgbClr val="EAEAEA"/>
                </a:solidFill>
              </a:rPr>
            </a:br>
            <a:r>
              <a:rPr lang="pl-PL" dirty="0" smtClean="0">
                <a:solidFill>
                  <a:srgbClr val="EAEAEA"/>
                </a:solidFill>
              </a:rPr>
              <a:t>To wystarczy by zastąpić ludzi w  wykonywaniu </a:t>
            </a:r>
            <a:r>
              <a:rPr lang="pl-PL" dirty="0" smtClean="0">
                <a:solidFill>
                  <a:srgbClr val="EAEAEA"/>
                </a:solidFill>
              </a:rPr>
              <a:t>wielu </a:t>
            </a:r>
            <a:r>
              <a:rPr lang="pl-PL" dirty="0">
                <a:solidFill>
                  <a:srgbClr val="EAEAEA"/>
                </a:solidFill>
              </a:rPr>
              <a:t>zawodów.</a:t>
            </a:r>
            <a:endParaRPr lang="pl-PL" dirty="0" smtClean="0">
              <a:solidFill>
                <a:srgbClr val="EAEAEA"/>
              </a:solidFill>
            </a:endParaRPr>
          </a:p>
          <a:p>
            <a:pPr>
              <a:spcAft>
                <a:spcPts val="1200"/>
              </a:spcAft>
            </a:pPr>
            <a:r>
              <a:rPr lang="pl-PL" dirty="0" smtClean="0">
                <a:solidFill>
                  <a:srgbClr val="EAEAEA"/>
                </a:solidFill>
              </a:rPr>
              <a:t>Jeśli chcemy zrozumieć, jak na mózg działają leki czy substancje psychoaktywne musimy zejść na poziom molekularny, uwzględnić reakcje chemiczne na poziomie neurotransmiterów. </a:t>
            </a:r>
          </a:p>
          <a:p>
            <a:pPr>
              <a:spcAft>
                <a:spcPts val="1200"/>
              </a:spcAft>
            </a:pPr>
            <a:r>
              <a:rPr lang="pl-PL" dirty="0" smtClean="0">
                <a:solidFill>
                  <a:srgbClr val="EAEAEA"/>
                </a:solidFill>
              </a:rPr>
              <a:t>Odtworzenie stanów emocjonalnych, wrażliwości estetycznej, subtelności relacji międzyludzkich wymaga nie tylko szczegółowego modelu ludzkiego mózgu z uwzględnieniem poziomu molekularnego, ale również zbudowania robota, którego umysł ukształtuje się rozwijając się w naturalnym środowisku – do tego jest nam bardzo daleko. </a:t>
            </a:r>
            <a:endParaRPr lang="pl-PL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8313" y="796330"/>
            <a:ext cx="2971800" cy="180020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synchronizację neuronów!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11188" y="5672138"/>
            <a:ext cx="813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775F55"/>
              </a:buClr>
              <a:buSzPct val="115000"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Google: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W.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Duch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=&gt; 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referaty, prace, wykłady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…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952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13063"/>
            <a:ext cx="25923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810518"/>
            <a:ext cx="3948113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7432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060848"/>
            <a:ext cx="5760640" cy="1872208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Na zakończenie</a:t>
            </a:r>
            <a:endParaRPr lang="pl-PL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61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80867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3" y="170480"/>
            <a:ext cx="8302748" cy="792162"/>
          </a:xfrm>
        </p:spPr>
        <p:txBody>
          <a:bodyPr/>
          <a:lstStyle/>
          <a:p>
            <a:r>
              <a:rPr lang="pl-PL" dirty="0" smtClean="0"/>
              <a:t>Myśl: czas, miejsce</a:t>
            </a:r>
            <a:r>
              <a:rPr lang="pl-PL" dirty="0"/>
              <a:t>, </a:t>
            </a:r>
            <a:r>
              <a:rPr lang="pl-PL" dirty="0" smtClean="0"/>
              <a:t>energia, częstotliwość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4740000"/>
            <a:ext cx="8350250" cy="144090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Oscylacje w sieciach: możesz czytać po cichu a ja będę to głośno słyszał! </a:t>
            </a:r>
            <a:br>
              <a:rPr lang="pl-PL" dirty="0" smtClean="0"/>
            </a:br>
            <a:r>
              <a:rPr lang="pl-PL" dirty="0" smtClean="0"/>
              <a:t>Ale potrzebuję dostęp do kory Twojego mózgu … </a:t>
            </a:r>
          </a:p>
          <a:p>
            <a:pPr marL="0" indent="0">
              <a:buNone/>
            </a:pPr>
            <a:r>
              <a:rPr lang="en-US" dirty="0" err="1" smtClean="0"/>
              <a:t>Pasley</a:t>
            </a:r>
            <a:r>
              <a:rPr lang="pl-PL" dirty="0" smtClean="0"/>
              <a:t> </a:t>
            </a:r>
            <a:r>
              <a:rPr lang="pl-PL" dirty="0"/>
              <a:t>et al. </a:t>
            </a:r>
            <a:r>
              <a:rPr lang="en-US" dirty="0"/>
              <a:t>Reconstructing Speech from Human Auditory </a:t>
            </a:r>
            <a:r>
              <a:rPr lang="en-US" dirty="0" smtClean="0"/>
              <a:t>Cortex</a:t>
            </a:r>
            <a:r>
              <a:rPr lang="pl-PL" dirty="0" smtClean="0"/>
              <a:t> (2012)</a:t>
            </a:r>
          </a:p>
          <a:p>
            <a:pPr marL="0" indent="0">
              <a:buNone/>
            </a:pPr>
            <a:r>
              <a:rPr lang="pl-PL" dirty="0" smtClean="0"/>
              <a:t>Widać i słychać!  </a:t>
            </a:r>
            <a:r>
              <a:rPr lang="pl-PL" dirty="0" smtClean="0">
                <a:hlinkClick r:id="rId4" action="ppaction://hlinkfile"/>
              </a:rPr>
              <a:t>Oscylacje w mapach EEG</a:t>
            </a:r>
            <a:r>
              <a:rPr lang="pl-PL" dirty="0" smtClean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40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Pień</a:t>
            </a:r>
            <a:r>
              <a:rPr lang="en-US" sz="4000" dirty="0" smtClean="0"/>
              <a:t> </a:t>
            </a:r>
            <a:r>
              <a:rPr lang="en-US" sz="4000" smtClean="0"/>
              <a:t>Mózgu</a:t>
            </a:r>
            <a:endParaRPr lang="pl-PL" sz="40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380999" y="5848350"/>
            <a:ext cx="8562975" cy="604986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en-US" sz="2400" dirty="0" err="1" smtClean="0"/>
              <a:t>Wydawnictwo</a:t>
            </a:r>
            <a:r>
              <a:rPr lang="en-US" sz="2400" dirty="0" smtClean="0"/>
              <a:t> </a:t>
            </a:r>
            <a:r>
              <a:rPr lang="en-US" sz="2400" dirty="0" err="1" smtClean="0"/>
              <a:t>Naukowe</a:t>
            </a:r>
            <a:r>
              <a:rPr lang="en-US" sz="2400" dirty="0" smtClean="0"/>
              <a:t> UMK – </a:t>
            </a:r>
            <a:r>
              <a:rPr lang="en-US" sz="2400" dirty="0" err="1" smtClean="0"/>
              <a:t>właśnie</a:t>
            </a:r>
            <a:r>
              <a:rPr lang="en-US" sz="2400" dirty="0" smtClean="0"/>
              <a:t> </a:t>
            </a:r>
            <a:r>
              <a:rPr lang="en-US" sz="2400" dirty="0" err="1" smtClean="0"/>
              <a:t>dokonuje</a:t>
            </a:r>
            <a:r>
              <a:rPr lang="en-US" sz="2400" dirty="0" smtClean="0"/>
              <a:t> </a:t>
            </a:r>
            <a:r>
              <a:rPr lang="en-US" sz="2400" dirty="0" err="1" smtClean="0"/>
              <a:t>adjustacji</a:t>
            </a:r>
            <a:r>
              <a:rPr lang="en-US" sz="2400" dirty="0" smtClean="0"/>
              <a:t> 9/2017</a:t>
            </a:r>
            <a:endParaRPr lang="en-US" sz="2400" dirty="0" smtClean="0">
              <a:sym typeface="Wingdings" panose="05000000000000000000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66825"/>
            <a:ext cx="7245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4523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225072"/>
            <a:ext cx="7772400" cy="792162"/>
          </a:xfrm>
        </p:spPr>
        <p:txBody>
          <a:bodyPr/>
          <a:lstStyle/>
          <a:p>
            <a:r>
              <a:rPr lang="pl-PL" dirty="0" smtClean="0"/>
              <a:t>Geometryczny model umysłu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8494" y="1011239"/>
            <a:ext cx="4824536" cy="188903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Mózg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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psychika.</a:t>
            </a:r>
          </a:p>
          <a:p>
            <a:pPr marL="0" indent="0" eaLnBrk="1" hangingPunct="1">
              <a:buNone/>
            </a:pP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	Obiektywne </a:t>
            </a:r>
            <a:r>
              <a:rPr lang="pl-PL" dirty="0">
                <a:solidFill>
                  <a:srgbClr val="FFFFFF"/>
                </a:solidFill>
                <a:cs typeface="Arial" pitchFamily="34" charset="0"/>
                <a:sym typeface="Wingdings" pitchFamily="2" charset="2"/>
              </a:rPr>
              <a:t> Subiektywne.</a:t>
            </a:r>
            <a:endParaRPr lang="pl-PL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Neurodynamika = stan mózgu, aktywność neuronów, EEG, MEG, NIRS-OT, PET, fMRI …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49" y="980728"/>
            <a:ext cx="2162175" cy="199072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96952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446679" y="2492896"/>
            <a:ext cx="4606280" cy="328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S(M)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  <a:sym typeface="Wingdings" panose="05000000000000000000" pitchFamily="2" charset="2"/>
              </a:rPr>
              <a:t>S(P)  ale …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jak </a:t>
            </a:r>
            <a:r>
              <a:rPr lang="pl-PL" dirty="0">
                <a:solidFill>
                  <a:srgbClr val="FFFFFF"/>
                </a:solidFill>
                <a:cs typeface="Arial" pitchFamily="34" charset="0"/>
              </a:rPr>
              <a:t>opisać stan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umysłu?</a:t>
            </a:r>
            <a:br>
              <a:rPr lang="pl-PL" dirty="0" smtClean="0">
                <a:solidFill>
                  <a:srgbClr val="FFFFFF"/>
                </a:solidFill>
                <a:cs typeface="Arial" pitchFamily="34" charset="0"/>
              </a:rPr>
            </a:br>
            <a:endParaRPr lang="pl-PL" sz="8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Przestrzeń psychologiczna: wymiary mają subiektywną interpretację: emocje, wrażenia, intencje, myśli. </a:t>
            </a:r>
            <a:endParaRPr lang="pl-PL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Stany </a:t>
            </a:r>
            <a:r>
              <a:rPr lang="pl-PL" dirty="0">
                <a:solidFill>
                  <a:srgbClr val="FFFFFF"/>
                </a:solidFill>
                <a:cs typeface="Arial" pitchFamily="34" charset="0"/>
              </a:rPr>
              <a:t>umysłu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= trajektorie w przestrzeni  psychologicznej, ruch myśli.</a:t>
            </a:r>
            <a:br>
              <a:rPr lang="pl-PL" dirty="0" smtClean="0">
                <a:solidFill>
                  <a:srgbClr val="FFFFFF"/>
                </a:solidFill>
                <a:cs typeface="Arial" pitchFamily="34" charset="0"/>
              </a:rPr>
            </a:br>
            <a:endParaRPr lang="pl-PL" sz="10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Problem: brak dobrej fenomenologii. </a:t>
            </a:r>
            <a:br>
              <a:rPr lang="pl-PL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Nie potrafimy opisać większości tego, </a:t>
            </a:r>
            <a:br>
              <a:rPr lang="pl-PL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co </a:t>
            </a:r>
            <a:r>
              <a:rPr lang="pl-PL" dirty="0">
                <a:solidFill>
                  <a:srgbClr val="FFFFFF"/>
                </a:solidFill>
                <a:cs typeface="Arial" pitchFamily="34" charset="0"/>
              </a:rPr>
              <a:t>dzieje się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w naszych umysłach. </a:t>
            </a:r>
            <a:endParaRPr lang="pl-PL" dirty="0" smtClean="0">
              <a:solidFill>
                <a:srgbClr val="FFFFFF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6021288"/>
            <a:ext cx="6610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FFFF"/>
                </a:solidFill>
              </a:rPr>
              <a:t>WD: </a:t>
            </a:r>
            <a:r>
              <a:rPr lang="pl-PL" sz="2000" i="1" dirty="0">
                <a:hlinkClick r:id="rId5"/>
              </a:rPr>
              <a:t>Jaka teoria umysłu w pełni nas zadowoli?</a:t>
            </a:r>
            <a:r>
              <a:rPr lang="pl-PL" sz="2000" i="1" dirty="0"/>
              <a:t>  </a:t>
            </a:r>
            <a:r>
              <a:rPr lang="pl-PL" sz="2000" dirty="0"/>
              <a:t>(2000)</a:t>
            </a:r>
            <a:endParaRPr lang="en-US" sz="2000" dirty="0">
              <a:solidFill>
                <a:srgbClr val="FFFFFF"/>
              </a:solidFill>
            </a:endParaRPr>
          </a:p>
          <a:p>
            <a:endParaRPr lang="pl-P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3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Neuroobrazowanie słów?</a:t>
            </a:r>
            <a:endParaRPr lang="pl-PL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25538"/>
            <a:ext cx="8350250" cy="410368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l-PL" dirty="0" smtClean="0"/>
              <a:t>Czy możemy zobaczyć reprezentacje pojęć w mózgu? </a:t>
            </a:r>
            <a:br>
              <a:rPr lang="pl-PL" dirty="0" smtClean="0"/>
            </a:br>
            <a:r>
              <a:rPr lang="pl-PL" dirty="0" smtClean="0"/>
              <a:t>Po raz pierwszy udało się zobaczyć w miarę stabilne obrazy </a:t>
            </a:r>
            <a:r>
              <a:rPr lang="pl-PL" dirty="0" err="1" smtClean="0"/>
              <a:t>fMRI</a:t>
            </a:r>
            <a:r>
              <a:rPr lang="pl-PL" dirty="0" smtClean="0"/>
              <a:t> ludzi, którzy widzą, słyszą lub myślą o jakimś pojęciu.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l-PL" dirty="0" smtClean="0"/>
              <a:t>Czytanie słów, jak i oglądanie obrazków, które przywodzą na myśl dany obiekt, wywołuje podobne aktywacje.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l-PL" dirty="0" smtClean="0"/>
              <a:t>Indywidualne różnice są spore, ale aktywacje pomiędzy różnymi ludźmi są na tyle podobne, że klasyfikator może się tego nauczyć.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Predicting Human Brain Activity Associated with the Meanings </a:t>
            </a:r>
            <a:br>
              <a:rPr lang="en-US" dirty="0" smtClean="0"/>
            </a:br>
            <a:r>
              <a:rPr lang="en-US" dirty="0" smtClean="0"/>
              <a:t>of Nouns," T. M. Mitchell et al, Science, 320, 1191, 2008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57200" y="4534281"/>
            <a:ext cx="852963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l-PL" dirty="0" smtClean="0">
                <a:solidFill>
                  <a:srgbClr val="FFFFFF"/>
                </a:solidFill>
                <a:latin typeface="+mn-lt"/>
              </a:rPr>
              <a:t>Słowo =&gt; 25 </a:t>
            </a:r>
            <a:r>
              <a:rPr lang="pl-PL" dirty="0">
                <a:solidFill>
                  <a:srgbClr val="FFFFFF"/>
                </a:solidFill>
                <a:latin typeface="+mn-lt"/>
              </a:rPr>
              <a:t>cech semantycznych, które odnoszą się do postrzegania/działania. </a:t>
            </a:r>
          </a:p>
          <a:p>
            <a:pPr algn="l" eaLnBrk="1" hangingPunct="1">
              <a:spcBef>
                <a:spcPct val="50000"/>
              </a:spcBef>
            </a:pPr>
            <a:r>
              <a:rPr lang="pl-PL" dirty="0" smtClean="0">
                <a:solidFill>
                  <a:srgbClr val="FFFFFF"/>
                </a:solidFill>
                <a:latin typeface="+mn-lt"/>
              </a:rPr>
              <a:t>Zmysły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: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wzrok, słuch, zapach, smak, dotyk, strach i inne emocje.  </a:t>
            </a:r>
            <a:r>
              <a:rPr lang="pl-PL" dirty="0">
                <a:solidFill>
                  <a:srgbClr val="FFFFFF"/>
                </a:solidFill>
                <a:latin typeface="+mn-lt"/>
              </a:rPr>
              <a:t/>
            </a:r>
            <a:br>
              <a:rPr lang="pl-PL" dirty="0">
                <a:solidFill>
                  <a:srgbClr val="FFFFFF"/>
                </a:solidFill>
                <a:latin typeface="+mn-lt"/>
              </a:rPr>
            </a:br>
            <a:r>
              <a:rPr lang="pl-PL" dirty="0" smtClean="0">
                <a:solidFill>
                  <a:srgbClr val="FFFFFF"/>
                </a:solidFill>
                <a:latin typeface="+mn-lt"/>
              </a:rPr>
              <a:t>Ruch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: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jedzenie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podnoszenie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manipulowanie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poruszanie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pchanie, pocieranie …</a:t>
            </a:r>
            <a:r>
              <a:rPr lang="pl-PL" dirty="0">
                <a:solidFill>
                  <a:srgbClr val="FFFFFF"/>
                </a:solidFill>
                <a:latin typeface="+mn-lt"/>
              </a:rPr>
              <a:t/>
            </a:r>
            <a:br>
              <a:rPr lang="pl-PL" dirty="0">
                <a:solidFill>
                  <a:srgbClr val="FFFFFF"/>
                </a:solidFill>
                <a:latin typeface="+mn-lt"/>
              </a:rPr>
            </a:br>
            <a:r>
              <a:rPr lang="pl-PL" dirty="0" smtClean="0">
                <a:solidFill>
                  <a:srgbClr val="FFFFFF"/>
                </a:solidFill>
                <a:latin typeface="+mn-lt"/>
              </a:rPr>
              <a:t>Relacje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: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zbliżanie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łamanie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czyszczenie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wchodzenie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 wypełnianie, otwieranie, noszenie, podróżowanie … </a:t>
            </a:r>
            <a:endParaRPr lang="pl-PL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174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0"/>
            <a:ext cx="9223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4" y="764704"/>
            <a:ext cx="4838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54" y="764704"/>
            <a:ext cx="34512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6126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Wiem co zrobisz 10 sekund przed Tobą!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568325" y="1193800"/>
            <a:ext cx="8104188" cy="1008063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pl-PL" dirty="0" smtClean="0"/>
              <a:t>C.S. Soon, M. Brass, H-J. </a:t>
            </a:r>
            <a:r>
              <a:rPr lang="en-US" altLang="pl-PL" dirty="0" err="1" smtClean="0"/>
              <a:t>Heinze</a:t>
            </a:r>
            <a:r>
              <a:rPr lang="en-US" altLang="pl-PL" dirty="0" smtClean="0"/>
              <a:t> &amp; J-D. Haynes, </a:t>
            </a:r>
            <a:br>
              <a:rPr lang="en-US" altLang="pl-PL" dirty="0" smtClean="0"/>
            </a:br>
            <a:r>
              <a:rPr lang="en-US" altLang="pl-PL" dirty="0" smtClean="0"/>
              <a:t>Unconscious determinants of free decisions in the human brain. </a:t>
            </a:r>
            <a:br>
              <a:rPr lang="en-US" altLang="pl-PL" dirty="0" smtClean="0"/>
            </a:br>
            <a:r>
              <a:rPr lang="en-US" altLang="pl-PL" dirty="0" smtClean="0"/>
              <a:t>Nature Neuroscience, April 2008.</a:t>
            </a:r>
            <a:endParaRPr lang="pl-PL" altLang="pl-PL" dirty="0" smtClean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65150" y="2163763"/>
            <a:ext cx="4776788" cy="428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15000"/>
              <a:buFontTx/>
              <a:buNone/>
            </a:pPr>
            <a:r>
              <a:rPr lang="en-US" altLang="pl-PL" sz="1000" dirty="0" smtClean="0">
                <a:solidFill>
                  <a:srgbClr val="FFFFFF"/>
                </a:solidFill>
                <a:latin typeface="+mn-lt"/>
                <a:cs typeface="+mn-cs"/>
              </a:rPr>
              <a:t/>
            </a:r>
            <a:br>
              <a:rPr lang="en-US" altLang="pl-PL" sz="1000" dirty="0" smtClean="0">
                <a:solidFill>
                  <a:srgbClr val="FFFFFF"/>
                </a:solidFill>
                <a:latin typeface="+mn-lt"/>
                <a:cs typeface="+mn-cs"/>
              </a:rPr>
            </a:br>
            <a:r>
              <a:rPr lang="pl-PL" altLang="pl-PL" dirty="0">
                <a:solidFill>
                  <a:srgbClr val="FFFFFF"/>
                </a:solidFill>
                <a:latin typeface="+mn-lt"/>
                <a:cs typeface="+mn-cs"/>
              </a:rPr>
              <a:t>M</a:t>
            </a:r>
            <a: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  <a:t>ózg musi robić plany działania</a:t>
            </a:r>
            <a:r>
              <a:rPr lang="en-US" altLang="pl-PL" dirty="0" smtClean="0">
                <a:solidFill>
                  <a:srgbClr val="FFFFFF"/>
                </a:solidFill>
                <a:latin typeface="+mn-lt"/>
                <a:cs typeface="+mn-cs"/>
              </a:rPr>
              <a:t>. </a:t>
            </a:r>
            <a: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  <a:t/>
            </a:r>
            <a:b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</a:br>
            <a: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  <a:t>W prostych eksperymentach gdy musimy zdecydować, kiedy chcemy nacisnąć przycisk, lub którą ręką go naciśniemy, można dostrzec narastającą aktywność w korze przedczołowej i ciemieniowej nawet </a:t>
            </a:r>
            <a:r>
              <a:rPr lang="en-US" altLang="pl-PL" dirty="0" smtClean="0">
                <a:solidFill>
                  <a:srgbClr val="FFFFFF"/>
                </a:solidFill>
                <a:latin typeface="+mn-lt"/>
                <a:cs typeface="+mn-cs"/>
              </a:rPr>
              <a:t>10 se</a:t>
            </a:r>
            <a:r>
              <a:rPr lang="pl-PL" altLang="pl-PL" dirty="0" err="1" smtClean="0">
                <a:solidFill>
                  <a:srgbClr val="FFFFFF"/>
                </a:solidFill>
                <a:latin typeface="+mn-lt"/>
                <a:cs typeface="+mn-cs"/>
              </a:rPr>
              <a:t>kund</a:t>
            </a:r>
            <a: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  <a:t> zanim sobie ją uświadomimy</a:t>
            </a:r>
            <a:r>
              <a:rPr lang="en-US" altLang="pl-PL" dirty="0" smtClean="0">
                <a:solidFill>
                  <a:srgbClr val="FFFFFF"/>
                </a:solidFill>
                <a:latin typeface="+mn-lt"/>
                <a:cs typeface="+mn-cs"/>
              </a:rPr>
              <a:t>. </a:t>
            </a:r>
            <a:br>
              <a:rPr lang="en-US" altLang="pl-PL" dirty="0" smtClean="0">
                <a:solidFill>
                  <a:srgbClr val="FFFFFF"/>
                </a:solidFill>
                <a:latin typeface="+mn-lt"/>
                <a:cs typeface="+mn-cs"/>
              </a:rPr>
            </a:br>
            <a:endParaRPr lang="pl-PL" altLang="pl-PL" dirty="0" smtClean="0">
              <a:solidFill>
                <a:srgbClr val="FFFFFF"/>
              </a:solidFill>
              <a:latin typeface="+mn-lt"/>
              <a:cs typeface="+mn-cs"/>
            </a:endParaRPr>
          </a:p>
          <a:p>
            <a:pPr eaLnBrk="1" hangingPunct="1">
              <a:buClr>
                <a:srgbClr val="000000"/>
              </a:buClr>
              <a:buSzPct val="115000"/>
              <a:buFontTx/>
              <a:buNone/>
            </a:pPr>
            <a: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  <a:t>Wiem co zrobisz zanim to </a:t>
            </a:r>
            <a:b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</a:br>
            <a: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  <a:t>sobie uświadomisz … </a:t>
            </a:r>
            <a:b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</a:br>
            <a:r>
              <a:rPr lang="pl-PL" altLang="pl-PL" dirty="0" smtClean="0">
                <a:solidFill>
                  <a:srgbClr val="FFFFFF"/>
                </a:solidFill>
                <a:latin typeface="+mn-lt"/>
                <a:cs typeface="+mn-cs"/>
              </a:rPr>
              <a:t>ale tylko na 10 sekund. </a:t>
            </a:r>
            <a:endParaRPr lang="en-US" altLang="pl-PL" dirty="0" smtClean="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82966"/>
            <a:ext cx="38100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4617657"/>
            <a:ext cx="5037137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089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W mózgu są różne „Ja”.</a:t>
            </a:r>
            <a:endParaRPr lang="en-US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568325" y="1193800"/>
            <a:ext cx="8332788" cy="885825"/>
          </a:xfrm>
        </p:spPr>
        <p:txBody>
          <a:bodyPr lIns="92075" tIns="46038" rIns="92075" bIns="46038"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en-US" dirty="0" err="1" smtClean="0">
                <a:sym typeface="Gill Sans" charset="0"/>
              </a:rPr>
              <a:t>Northoff</a:t>
            </a:r>
            <a:r>
              <a:rPr lang="en-US" dirty="0" smtClean="0">
                <a:sym typeface="Gill Sans" charset="0"/>
              </a:rPr>
              <a:t> </a:t>
            </a:r>
            <a:r>
              <a:rPr lang="pl-PL" dirty="0" smtClean="0">
                <a:sym typeface="Gill Sans" charset="0"/>
              </a:rPr>
              <a:t>i </a:t>
            </a:r>
            <a:r>
              <a:rPr lang="pl-PL" dirty="0" err="1" smtClean="0">
                <a:sym typeface="Gill Sans" charset="0"/>
              </a:rPr>
              <a:t>inn</a:t>
            </a:r>
            <a:r>
              <a:rPr lang="pl-PL" dirty="0" smtClean="0">
                <a:sym typeface="Gill Sans" charset="0"/>
              </a:rPr>
              <a:t>, </a:t>
            </a:r>
            <a:r>
              <a:rPr lang="en-US" dirty="0" smtClean="0">
                <a:sym typeface="Gill Sans" charset="0"/>
              </a:rPr>
              <a:t>Self-referential processing in our brain</a:t>
            </a:r>
            <a:r>
              <a:rPr lang="pl-PL" dirty="0" smtClean="0">
                <a:sym typeface="Gill Sans" charset="0"/>
              </a:rPr>
              <a:t>, </a:t>
            </a:r>
            <a:r>
              <a:rPr lang="en-US" dirty="0" smtClean="0">
                <a:sym typeface="Gill Sans" charset="0"/>
              </a:rPr>
              <a:t>2006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23" y="1865313"/>
            <a:ext cx="32067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10" y="2019301"/>
            <a:ext cx="25622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8" y="1912938"/>
            <a:ext cx="29416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87375" y="4491083"/>
            <a:ext cx="814863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pl-PL" dirty="0" smtClean="0">
                <a:solidFill>
                  <a:srgbClr val="FFFFFF"/>
                </a:solidFill>
                <a:latin typeface="Calibri"/>
              </a:rPr>
              <a:t>CMS, </a:t>
            </a:r>
            <a:r>
              <a:rPr lang="pl-PL" dirty="0" err="1" smtClean="0">
                <a:solidFill>
                  <a:srgbClr val="FFFFFF"/>
                </a:solidFill>
                <a:latin typeface="Calibri"/>
              </a:rPr>
              <a:t>Cortical</a:t>
            </a:r>
            <a:r>
              <a:rPr lang="pl-PL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l-PL" dirty="0" err="1" smtClean="0">
                <a:solidFill>
                  <a:srgbClr val="FFFFFF"/>
                </a:solidFill>
                <a:latin typeface="Calibri"/>
              </a:rPr>
              <a:t>Midline</a:t>
            </a:r>
            <a:r>
              <a:rPr lang="pl-PL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l-PL" dirty="0" err="1" smtClean="0">
                <a:solidFill>
                  <a:srgbClr val="FFFFFF"/>
                </a:solidFill>
                <a:latin typeface="Calibri"/>
              </a:rPr>
              <a:t>Structures</a:t>
            </a:r>
            <a:r>
              <a:rPr lang="pl-PL" dirty="0" smtClean="0">
                <a:solidFill>
                  <a:srgbClr val="FFFFFF"/>
                </a:solidFill>
                <a:latin typeface="Calibri"/>
              </a:rPr>
              <a:t>, korowe struktury przyśrodkowe, są siedliskiem procesów odnoszących się do „ja” w testach werbalnych, przestrzennych, emocjonalnych, rozpoznawania twarzy. </a:t>
            </a:r>
            <a:br>
              <a:rPr lang="pl-PL" dirty="0" smtClean="0">
                <a:solidFill>
                  <a:srgbClr val="FFFFFF"/>
                </a:solidFill>
                <a:latin typeface="Calibri"/>
              </a:rPr>
            </a:br>
            <a:r>
              <a:rPr lang="pl-PL" dirty="0" smtClean="0">
                <a:solidFill>
                  <a:srgbClr val="FFFFFF"/>
                </a:solidFill>
                <a:latin typeface="Calibri"/>
              </a:rPr>
              <a:t>Dobrze ukryte, rzadko ulegają uszkodzeniom, pośredniczą w komunikacji pomiędzy układem limbicznym, pniem mózgu i korą.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pl-PL" dirty="0" err="1" smtClean="0">
                <a:solidFill>
                  <a:srgbClr val="FFFFFF"/>
                </a:solidFill>
                <a:latin typeface="Calibri"/>
              </a:rPr>
              <a:t>Proto</a:t>
            </a:r>
            <a:r>
              <a:rPr lang="pl-PL" dirty="0" smtClean="0">
                <a:solidFill>
                  <a:srgbClr val="FFFFFF"/>
                </a:solidFill>
                <a:latin typeface="Calibri"/>
              </a:rPr>
              <a:t>-ja: ciało, autobiograficzne ja: pamięć; społeczne ja: relacje.</a:t>
            </a:r>
          </a:p>
        </p:txBody>
      </p:sp>
    </p:spTree>
    <p:extLst>
      <p:ext uri="{BB962C8B-B14F-4D97-AF65-F5344CB8AC3E}">
        <p14:creationId xmlns:p14="http://schemas.microsoft.com/office/powerpoint/2010/main" val="14978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52400"/>
            <a:ext cx="7543800" cy="10668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Information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7225" y="1057275"/>
            <a:ext cx="8362950" cy="3103563"/>
          </a:xfrm>
        </p:spPr>
        <p:txBody>
          <a:bodyPr/>
          <a:lstStyle/>
          <a:p>
            <a:pPr algn="l" eaLnBrk="1" hangingPunct="1">
              <a:spcBef>
                <a:spcPts val="1200"/>
              </a:spcBef>
            </a:pPr>
            <a:r>
              <a:rPr lang="en-US" altLang="pl-PL" sz="2000" dirty="0" smtClean="0"/>
              <a:t>Information integration theory of consciousness (IITC, </a:t>
            </a:r>
            <a:r>
              <a:rPr lang="en-US" altLang="pl-PL" sz="2000" dirty="0" err="1" smtClean="0"/>
              <a:t>Tononi</a:t>
            </a:r>
            <a:r>
              <a:rPr lang="en-US" altLang="pl-PL" sz="2000" dirty="0" smtClean="0"/>
              <a:t>, Edelman, Science 1998) defines </a:t>
            </a:r>
            <a:r>
              <a:rPr lang="en-US" altLang="pl-PL" sz="2000" i="1" dirty="0" smtClean="0"/>
              <a:t>integrated information </a:t>
            </a:r>
            <a:r>
              <a:rPr lang="en-US" altLang="pl-PL" sz="2000" dirty="0" smtClean="0"/>
              <a:t>(F) measure, generated by the neural system, balancing wide integration and information richness. </a:t>
            </a:r>
          </a:p>
          <a:p>
            <a:pPr algn="l" eaLnBrk="1" hangingPunct="1">
              <a:spcBef>
                <a:spcPts val="1200"/>
              </a:spcBef>
            </a:pPr>
            <a:r>
              <a:rPr lang="en-US" altLang="pl-PL" sz="2000" dirty="0" smtClean="0"/>
              <a:t>Seth (2011) proposed causal density, calculated as the fraction of interactions among neural groups that are casually significant. </a:t>
            </a:r>
          </a:p>
          <a:p>
            <a:pPr algn="l" eaLnBrk="1" hangingPunct="1">
              <a:spcBef>
                <a:spcPts val="1200"/>
              </a:spcBef>
            </a:pPr>
            <a:r>
              <a:rPr lang="en-US" altLang="pl-PL" sz="2000" dirty="0" err="1" smtClean="0"/>
              <a:t>Tononi</a:t>
            </a:r>
            <a:r>
              <a:rPr lang="en-US" altLang="pl-PL" sz="2000" dirty="0" smtClean="0"/>
              <a:t>, G; Koch, C. (2015).  Consciousness: Here, there and everywhere? </a:t>
            </a:r>
            <a:br>
              <a:rPr lang="en-US" altLang="pl-PL" sz="2000" dirty="0" smtClean="0"/>
            </a:br>
            <a:r>
              <a:rPr lang="en-US" altLang="pl-PL" sz="2000" dirty="0" smtClean="0"/>
              <a:t>Phil. Trans. Royal Society London B, </a:t>
            </a:r>
            <a:r>
              <a:rPr lang="pl-PL" altLang="pl-PL" sz="2000" dirty="0" smtClean="0"/>
              <a:t>370: 20140167</a:t>
            </a:r>
            <a:r>
              <a:rPr lang="en-US" altLang="pl-PL" sz="2000" dirty="0" smtClean="0"/>
              <a:t> .</a:t>
            </a:r>
            <a:br>
              <a:rPr lang="en-US" altLang="pl-PL" sz="2000" dirty="0" smtClean="0"/>
            </a:br>
            <a:r>
              <a:rPr lang="en-US" altLang="pl-PL" sz="2000" dirty="0" smtClean="0"/>
              <a:t>Quantity (strength) and quality (shape) of experience is defined by the  conceptual structure that is maximally irreducible intrinsically. </a:t>
            </a:r>
            <a:endParaRPr lang="en-US" altLang="pl-PL" sz="2000" dirty="0" smtClean="0">
              <a:solidFill>
                <a:srgbClr val="F8F8F8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4160838"/>
            <a:ext cx="6448425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/>
        </p:spPr>
        <p:txBody>
          <a:bodyPr lIns="92075" tIns="46038" rIns="92075" bIns="46038"/>
          <a:lstStyle/>
          <a:p>
            <a:pPr>
              <a:defRPr/>
            </a:pPr>
            <a:r>
              <a:rPr lang="pl-PL" dirty="0" smtClean="0"/>
              <a:t>Komunikacja mózg-mózg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325" y="1147763"/>
            <a:ext cx="8332788" cy="553045"/>
          </a:xfrm>
          <a:noFill/>
        </p:spPr>
        <p:txBody>
          <a:bodyPr lIns="92075" tIns="46038" rIns="92075" bIns="46038"/>
          <a:lstStyle/>
          <a:p>
            <a:pPr marL="0" indent="0" algn="just">
              <a:spcBef>
                <a:spcPct val="0"/>
              </a:spcBef>
              <a:buFontTx/>
              <a:buNone/>
            </a:pPr>
            <a:r>
              <a:rPr lang="pl-PL" altLang="pl-PL" dirty="0" smtClean="0"/>
              <a:t>Pomysł dość oczywisty, ale czy e-telepatia ma przyszłość?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9" y="1673376"/>
            <a:ext cx="795655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9861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075" y="404664"/>
            <a:ext cx="6577655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Przekazywanie myśli? </a:t>
            </a:r>
            <a:endParaRPr lang="en-US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39980" y="3606924"/>
            <a:ext cx="8180492" cy="662792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 smtClean="0"/>
              <a:t>Jeśli można odczytać stan mózgu za pomocą EEG i wywołać podobny stan stymulując drugi mózg TMS/DCS to bezpośrednia komunikacja jest możliwa.</a:t>
            </a:r>
          </a:p>
          <a:p>
            <a:pPr marL="0" indent="0">
              <a:buNone/>
            </a:pPr>
            <a:endParaRPr lang="pl-PL" sz="2000" dirty="0" smtClean="0"/>
          </a:p>
        </p:txBody>
      </p:sp>
      <p:pic>
        <p:nvPicPr>
          <p:cNvPr id="6148" name="Picture 4" descr="An example of how the brain to brain interface demonstration would loo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0" y="1124744"/>
            <a:ext cx="7143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/>
          <p:cNvGrpSpPr/>
          <p:nvPr/>
        </p:nvGrpSpPr>
        <p:grpSpPr>
          <a:xfrm>
            <a:off x="723448" y="4379168"/>
            <a:ext cx="6976814" cy="2247900"/>
            <a:chOff x="1475656" y="4370437"/>
            <a:chExt cx="6976814" cy="22479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4370437"/>
              <a:ext cx="3810000" cy="224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 descr="http://www.is.umk.pl/%7Educh/ref/01/01-future/01drut-w-mozgu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445843"/>
              <a:ext cx="2800350" cy="2114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893355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Brainternet</a:t>
            </a:r>
            <a:endParaRPr lang="en-US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980728"/>
            <a:ext cx="8350250" cy="165995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Brainternet</a:t>
            </a:r>
            <a:r>
              <a:rPr lang="en-US" dirty="0" smtClean="0"/>
              <a:t>: EEG </a:t>
            </a:r>
            <a:r>
              <a:rPr lang="en-US" dirty="0"/>
              <a:t>signals </a:t>
            </a:r>
            <a:r>
              <a:rPr lang="en-US" dirty="0" smtClean="0"/>
              <a:t>=&gt; an </a:t>
            </a:r>
            <a:r>
              <a:rPr lang="en-US" dirty="0"/>
              <a:t>open source brain live stream.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/>
              <a:t>person wears a powered, mobile, internet accessible </a:t>
            </a:r>
            <a:r>
              <a:rPr lang="en-US" dirty="0" err="1"/>
              <a:t>Emotiv</a:t>
            </a:r>
            <a:r>
              <a:rPr lang="en-US" dirty="0"/>
              <a:t> EEG device for an extended </a:t>
            </a:r>
            <a:r>
              <a:rPr lang="en-US" dirty="0" smtClean="0"/>
              <a:t>period, </a:t>
            </a:r>
            <a:r>
              <a:rPr lang="en-US" dirty="0" err="1" smtClean="0"/>
              <a:t>Emotiv</a:t>
            </a:r>
            <a:r>
              <a:rPr lang="en-US" dirty="0" smtClean="0"/>
              <a:t> </a:t>
            </a:r>
            <a:r>
              <a:rPr lang="en-US" dirty="0"/>
              <a:t>transmits the EEG signals to a Raspberry </a:t>
            </a:r>
            <a:r>
              <a:rPr lang="en-US" dirty="0" smtClean="0"/>
              <a:t>Pi – </a:t>
            </a:r>
            <a:r>
              <a:rPr lang="en-US" dirty="0"/>
              <a:t>live streams the signals to an application programming interface </a:t>
            </a:r>
            <a:r>
              <a:rPr lang="en-US" dirty="0" smtClean="0"/>
              <a:t>and </a:t>
            </a:r>
            <a:r>
              <a:rPr lang="en-US" dirty="0"/>
              <a:t>displays data on a website that acts as a </a:t>
            </a:r>
            <a:r>
              <a:rPr lang="en-US" dirty="0" smtClean="0"/>
              <a:t>portal, an </a:t>
            </a:r>
            <a:r>
              <a:rPr lang="en-US" dirty="0"/>
              <a:t>open website </a:t>
            </a:r>
            <a:r>
              <a:rPr lang="en-US" dirty="0" smtClean="0"/>
              <a:t>of brain </a:t>
            </a:r>
            <a:r>
              <a:rPr lang="en-US" dirty="0"/>
              <a:t>activity.</a:t>
            </a:r>
          </a:p>
        </p:txBody>
      </p:sp>
      <p:pic>
        <p:nvPicPr>
          <p:cNvPr id="1026" name="Picture 2" descr="person in headset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2785491"/>
            <a:ext cx="71437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919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7" y="5440864"/>
            <a:ext cx="7968780" cy="11144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112" y="4326439"/>
            <a:ext cx="5282730" cy="11144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31750" name="pole tekstowe 1"/>
          <p:cNvSpPr txBox="1">
            <a:spLocks noChangeArrowheads="1"/>
          </p:cNvSpPr>
          <p:nvPr/>
        </p:nvSpPr>
        <p:spPr bwMode="auto">
          <a:xfrm>
            <a:off x="611560" y="260648"/>
            <a:ext cx="48652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Soul 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</a:rPr>
              <a:t>or brain: what makes us human?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Interdisciplinary Workshop,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Toru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ń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19-21.10.2016</a:t>
            </a:r>
            <a:endParaRPr lang="pl-PL" sz="2400" dirty="0" smtClean="0">
              <a:solidFill>
                <a:srgbClr val="FFC000"/>
              </a:solidFill>
              <a:latin typeface="Calibri" pitchFamily="34" charset="0"/>
              <a:hlinkClick r:id="rId5"/>
            </a:endParaRPr>
          </a:p>
          <a:p>
            <a:pPr eaLnBrk="1" hangingPunct="1"/>
            <a:endParaRPr lang="en-US" sz="2400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2" y="3046046"/>
            <a:ext cx="523627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2" y="1435180"/>
            <a:ext cx="523627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5749" y="4892010"/>
            <a:ext cx="1333500" cy="18002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pole tekstowe 1"/>
          <p:cNvSpPr txBox="1">
            <a:spLocks noChangeArrowheads="1"/>
          </p:cNvSpPr>
          <p:nvPr/>
        </p:nvSpPr>
        <p:spPr bwMode="auto">
          <a:xfrm>
            <a:off x="6010317" y="282734"/>
            <a:ext cx="306470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Infants, learning, </a:t>
            </a:r>
            <a:b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and cognitive development.</a:t>
            </a:r>
            <a:b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4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-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5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.1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1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.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20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16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       </a:t>
            </a:r>
            <a:b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err="1" smtClean="0">
                <a:solidFill>
                  <a:srgbClr val="FFC000"/>
                </a:solidFill>
                <a:latin typeface="Calibri" pitchFamily="34" charset="0"/>
              </a:rPr>
              <a:t>Interdoctor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: Disorders </a:t>
            </a:r>
            <a:b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of consciousness. 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rgbClr val="FFC000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19-21.10.2016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  </a:t>
            </a:r>
            <a:endParaRPr lang="en-US" sz="2400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9722"/>
            <a:ext cx="2686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6303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060848"/>
            <a:ext cx="5760640" cy="1872208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Świadomość.</a:t>
            </a:r>
            <a:b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dirty="0" smtClean="0"/>
              <a:t>Gdzie powstają wrażenia?</a:t>
            </a:r>
            <a:endParaRPr lang="pl-PL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318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Silna, spójna aktywacja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4797152"/>
            <a:ext cx="8350696" cy="194421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Odpowiednio silna spójna aktywacja może być jednoznacznie rozpoznana, skojarzona z gestami i słowami, wskazującymi na stany mózgu.  Widzimy, słyszymy i czujemy mózgiem, zmysły tylko kształtują wzorce aktywacji. </a:t>
            </a:r>
          </a:p>
          <a:p>
            <a:pPr marL="0" indent="0">
              <a:buNone/>
            </a:pPr>
            <a:r>
              <a:rPr lang="en-US" dirty="0" err="1" smtClean="0"/>
              <a:t>Zadbood</a:t>
            </a:r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dirty="0" smtClean="0"/>
              <a:t>t al.  </a:t>
            </a:r>
            <a:r>
              <a:rPr lang="en-US" dirty="0"/>
              <a:t>(2017). How We Transmit Memories to Other Brains: Constructing Shared Neural Representations </a:t>
            </a:r>
            <a:r>
              <a:rPr lang="en-US" dirty="0" smtClean="0"/>
              <a:t>via </a:t>
            </a:r>
            <a:r>
              <a:rPr lang="en-US" dirty="0"/>
              <a:t>Communication.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Cerebral </a:t>
            </a:r>
            <a:r>
              <a:rPr lang="en-US" i="1" dirty="0"/>
              <a:t>Cortex</a:t>
            </a:r>
            <a:r>
              <a:rPr lang="en-US" dirty="0"/>
              <a:t>, </a:t>
            </a:r>
            <a:r>
              <a:rPr lang="en-US" i="1" dirty="0"/>
              <a:t>27</a:t>
            </a:r>
            <a:r>
              <a:rPr lang="en-US" dirty="0"/>
              <a:t>(10), 4988–5000. </a:t>
            </a:r>
            <a:endParaRPr lang="pl-PL" dirty="0" smtClean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94" y="836712"/>
            <a:ext cx="704078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Wyobraźnia i zmysły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977392"/>
            <a:ext cx="8524875" cy="458788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2400" dirty="0" smtClean="0"/>
              <a:t>Jak i gdzie powstają obrazy mentalne?</a:t>
            </a:r>
            <a:endParaRPr lang="en-US" sz="2400" dirty="0" smtClean="0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500063" y="5805264"/>
            <a:ext cx="8429625" cy="90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FFCC66"/>
              </a:buClr>
              <a:buSzPct val="115000"/>
              <a:tabLst>
                <a:tab pos="0" algn="l"/>
              </a:tabLst>
            </a:pPr>
            <a:r>
              <a:rPr lang="pl-PL" sz="2000" dirty="0" smtClean="0">
                <a:solidFill>
                  <a:srgbClr val="EAEAEA"/>
                </a:solidFill>
                <a:latin typeface="Calibri" pitchFamily="34" charset="0"/>
              </a:rPr>
              <a:t>Osoby o żywej wyobraźni wzrokowej mają większą aktywność </a:t>
            </a:r>
            <a:r>
              <a:rPr lang="pl-PL" sz="2000" dirty="0">
                <a:solidFill>
                  <a:srgbClr val="EAEAEA"/>
                </a:solidFill>
                <a:latin typeface="Calibri" pitchFamily="34" charset="0"/>
              </a:rPr>
              <a:t>pierwotnej kory wzrokowej mierzonej za pomocą </a:t>
            </a:r>
            <a:r>
              <a:rPr lang="en-US" sz="2000" dirty="0" smtClean="0">
                <a:solidFill>
                  <a:srgbClr val="EAEAEA"/>
                </a:solidFill>
                <a:latin typeface="Calibri" pitchFamily="34" charset="0"/>
              </a:rPr>
              <a:t>fMRI</a:t>
            </a:r>
            <a:r>
              <a:rPr lang="pl-PL" sz="2000" dirty="0" smtClean="0">
                <a:solidFill>
                  <a:srgbClr val="EAEAEA"/>
                </a:solidFill>
                <a:latin typeface="Calibri" pitchFamily="34" charset="0"/>
              </a:rPr>
              <a:t>. </a:t>
            </a:r>
            <a:r>
              <a:rPr lang="en-US" sz="2000" dirty="0" smtClean="0">
                <a:solidFill>
                  <a:srgbClr val="EAEAEA"/>
                </a:solidFill>
                <a:latin typeface="Calibri" pitchFamily="34" charset="0"/>
              </a:rPr>
              <a:t> </a:t>
            </a:r>
            <a:endParaRPr lang="pl-PL" sz="2000" dirty="0" smtClean="0">
              <a:solidFill>
                <a:srgbClr val="EAEAEA"/>
              </a:solidFill>
              <a:latin typeface="Calibri" pitchFamily="34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05" y="1521938"/>
            <a:ext cx="717073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2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pl-PL" altLang="pl-PL" smtClean="0"/>
              <a:t>Wzrok</a:t>
            </a:r>
            <a:endParaRPr lang="en-US" altLang="pl-PL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5538"/>
            <a:ext cx="8229600" cy="1295350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Od siatkówki przez </a:t>
            </a:r>
            <a:r>
              <a:rPr lang="en-US" altLang="pl-PL" dirty="0" smtClean="0"/>
              <a:t>LGN</a:t>
            </a:r>
            <a:r>
              <a:rPr lang="pl-PL" altLang="pl-PL" dirty="0" smtClean="0"/>
              <a:t> (ciało kolankowate boczne) informacja dochodzi do pierwotnej kory wzrokowej V1 i szlaku grzbietowego i brzusznego. </a:t>
            </a:r>
            <a:br>
              <a:rPr lang="pl-PL" altLang="pl-PL" dirty="0" smtClean="0"/>
            </a:br>
            <a:r>
              <a:rPr lang="pl-PL" altLang="pl-PL" dirty="0" smtClean="0"/>
              <a:t>Wiele obszarów, reakcja na stopniowo </a:t>
            </a:r>
            <a:br>
              <a:rPr lang="pl-PL" altLang="pl-PL" dirty="0" smtClean="0"/>
            </a:br>
            <a:r>
              <a:rPr lang="pl-PL" altLang="pl-PL" dirty="0" smtClean="0"/>
              <a:t>coraz bardziej złożone obiekty. 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708275"/>
            <a:ext cx="7116762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1844675"/>
            <a:ext cx="405447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642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515350" cy="89535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altLang="pl-P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Ekran neuronalny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09651"/>
            <a:ext cx="3032125" cy="3643485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sz="2000" dirty="0" smtClean="0">
                <a:latin typeface="+mj-lt"/>
              </a:rPr>
              <a:t>Wzorce aktywności mózgu to obrazy mentalne.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sz="2000" dirty="0" smtClean="0">
                <a:latin typeface="+mj-lt"/>
              </a:rPr>
              <a:t>Kora wzrokowa = ekran wzrokowej wyobraźni.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sz="2000" dirty="0" smtClean="0">
                <a:latin typeface="+mj-lt"/>
              </a:rPr>
              <a:t>Kora słuchowa = ekran wrażeń słuchowych.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sz="2000" dirty="0" smtClean="0">
                <a:latin typeface="+mj-lt"/>
              </a:rPr>
              <a:t>Świadome komentarze </a:t>
            </a:r>
            <a:br>
              <a:rPr lang="pl-PL" sz="2000" dirty="0" smtClean="0">
                <a:latin typeface="+mj-lt"/>
              </a:rPr>
            </a:br>
            <a:r>
              <a:rPr lang="pl-PL" sz="2000" dirty="0" smtClean="0">
                <a:latin typeface="+mj-lt"/>
              </a:rPr>
              <a:t>= skojarzenia wzorców aktywacji mózgu i słów </a:t>
            </a:r>
            <a:r>
              <a:rPr lang="pl-PL" dirty="0">
                <a:latin typeface="+mj-lt"/>
              </a:rPr>
              <a:t/>
            </a:r>
            <a:br>
              <a:rPr lang="pl-PL" dirty="0">
                <a:latin typeface="+mj-lt"/>
              </a:rPr>
            </a:br>
            <a:r>
              <a:rPr lang="pl-PL" sz="2000" dirty="0" smtClean="0">
                <a:latin typeface="+mj-lt"/>
              </a:rPr>
              <a:t>lub gestów (kory ruchowej)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28625" y="4725144"/>
            <a:ext cx="28765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SzPct val="110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C66"/>
              </a:buClr>
              <a:buNone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Chang, D.Y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Tsao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“The code for facial identity in the primate brain,” 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2017</a:t>
            </a:r>
            <a:endParaRPr lang="pl-PL" altLang="pl-PL" sz="2000" dirty="0">
              <a:solidFill>
                <a:schemeClr val="bg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1038225"/>
            <a:ext cx="5683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356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32851</TotalTime>
  <Words>1734</Words>
  <Application>Microsoft Office PowerPoint</Application>
  <PresentationFormat>Pokaz na ekranie (4:3)</PresentationFormat>
  <Paragraphs>195</Paragraphs>
  <Slides>47</Slides>
  <Notes>38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48" baseType="lpstr">
      <vt:lpstr>Projekt domyślny</vt:lpstr>
      <vt:lpstr>Umysł i Mózg Istota Świadomości</vt:lpstr>
      <vt:lpstr>Świadomość. Czym jest? </vt:lpstr>
      <vt:lpstr>Świadomość</vt:lpstr>
      <vt:lpstr>Geometryczny model umysłu</vt:lpstr>
      <vt:lpstr>Świadomość. Gdzie powstają wrażenia?</vt:lpstr>
      <vt:lpstr>Silna, spójna aktywacja</vt:lpstr>
      <vt:lpstr>Wyobraźnia i zmysły</vt:lpstr>
      <vt:lpstr>Wzrok</vt:lpstr>
      <vt:lpstr>Ekran neuronalny</vt:lpstr>
      <vt:lpstr>Świadoma Percepcja</vt:lpstr>
      <vt:lpstr>Widziane w mózgu</vt:lpstr>
      <vt:lpstr>Świadome sny</vt:lpstr>
      <vt:lpstr>Obrazy w mózgu</vt:lpstr>
      <vt:lpstr>fMRI  CNN</vt:lpstr>
      <vt:lpstr>Myśli, pojęcia w mózgu</vt:lpstr>
      <vt:lpstr>Jak wyglądają pojęcia w mózgu? </vt:lpstr>
      <vt:lpstr>Prezentacja programu PowerPoint</vt:lpstr>
      <vt:lpstr>Prezentacja programu PowerPoint</vt:lpstr>
      <vt:lpstr>Neuronalny determinizm</vt:lpstr>
      <vt:lpstr>Konektom, istota biała</vt:lpstr>
      <vt:lpstr>Segmentacja doświadczenia</vt:lpstr>
      <vt:lpstr>Kiedy bodźce mogą stać się świadome? </vt:lpstr>
      <vt:lpstr>GNWT</vt:lpstr>
      <vt:lpstr>Moduły i procesy poznawcze</vt:lpstr>
      <vt:lpstr>Reprezentacje „Ja” w sieciach rozległych</vt:lpstr>
      <vt:lpstr>Mierzenie świadomości</vt:lpstr>
      <vt:lpstr>Neuronalne Korelaty Świadomości</vt:lpstr>
      <vt:lpstr>Prezentacja programu PowerPoint</vt:lpstr>
      <vt:lpstr>Poziomy świadomości</vt:lpstr>
      <vt:lpstr>Kognitywna kontrola mózgów?</vt:lpstr>
      <vt:lpstr>Świadome maszyny?  </vt:lpstr>
      <vt:lpstr>Mózg czy dusza? Co czyni nas ludźmi?  </vt:lpstr>
      <vt:lpstr>BICA, Brain-Inspired Cognitive Architecture</vt:lpstr>
      <vt:lpstr>Neuromorficzne komputery</vt:lpstr>
      <vt:lpstr>Sztuczne mózgi?</vt:lpstr>
      <vt:lpstr>Prezentacja programu PowerPoint</vt:lpstr>
      <vt:lpstr>Na zakończenie</vt:lpstr>
      <vt:lpstr>Myśl: czas, miejsce, energia, częstotliwość</vt:lpstr>
      <vt:lpstr>Pień Mózgu</vt:lpstr>
      <vt:lpstr>Neuroobrazowanie słów?</vt:lpstr>
      <vt:lpstr>Wiem co zrobisz 10 sekund przed Tobą!</vt:lpstr>
      <vt:lpstr>W mózgu są różne „Ja”.</vt:lpstr>
      <vt:lpstr>Integrated Information Theory</vt:lpstr>
      <vt:lpstr>Komunikacja mózg-mózg</vt:lpstr>
      <vt:lpstr>Przekazywanie myśli? </vt:lpstr>
      <vt:lpstr>Brainternet</vt:lpstr>
      <vt:lpstr>Prezentacja programu PowerPoint</vt:lpstr>
    </vt:vector>
  </TitlesOfParts>
  <Company>Nicolaus Copernicus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reprezentowane są pojęcia w mózgu i co z tego wynika</dc:title>
  <dc:subject>Brain, language, concepts</dc:subject>
  <dc:creator>Wlodzislaw Duch</dc:creator>
  <cp:keywords>Brain, language, concepts</cp:keywords>
  <cp:lastModifiedBy>Włodzisław Duch</cp:lastModifiedBy>
  <cp:revision>779</cp:revision>
  <cp:lastPrinted>1999-08-21T07:27:07Z</cp:lastPrinted>
  <dcterms:created xsi:type="dcterms:W3CDTF">1998-04-11T13:46:18Z</dcterms:created>
  <dcterms:modified xsi:type="dcterms:W3CDTF">2017-09-24T19:40:46Z</dcterms:modified>
</cp:coreProperties>
</file>